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Lst>
  <p:notesMasterIdLst>
    <p:notesMasterId r:id="rId45"/>
  </p:notesMasterIdLst>
  <p:sldIdLst>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2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Types of Accommodation</c:v>
                </c:pt>
              </c:strCache>
            </c:strRef>
          </c:tx>
          <c:explosion val="7"/>
          <c:cat>
            <c:strRef>
              <c:f>Sheet1!$A$2:$A$6</c:f>
              <c:strCache>
                <c:ptCount val="5"/>
                <c:pt idx="0">
                  <c:v>Foster 33%</c:v>
                </c:pt>
                <c:pt idx="1">
                  <c:v>At Home 30%</c:v>
                </c:pt>
                <c:pt idx="2">
                  <c:v>Kinship 26%</c:v>
                </c:pt>
                <c:pt idx="3">
                  <c:v>Residential 9%</c:v>
                </c:pt>
                <c:pt idx="4">
                  <c:v>Other 2%</c:v>
                </c:pt>
              </c:strCache>
            </c:strRef>
          </c:cat>
          <c:val>
            <c:numRef>
              <c:f>Sheet1!$B$2:$B$6</c:f>
              <c:numCache>
                <c:formatCode>General</c:formatCode>
                <c:ptCount val="5"/>
                <c:pt idx="0">
                  <c:v>5333</c:v>
                </c:pt>
                <c:pt idx="1">
                  <c:v>4759</c:v>
                </c:pt>
                <c:pt idx="2">
                  <c:v>4193</c:v>
                </c:pt>
                <c:pt idx="3">
                  <c:v>1467</c:v>
                </c:pt>
                <c:pt idx="4">
                  <c:v>289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A82EB-5B86-42D6-ABD4-228315DAA8FF}" type="doc">
      <dgm:prSet loTypeId="urn:microsoft.com/office/officeart/2005/8/layout/venn1" loCatId="relationship" qsTypeId="urn:microsoft.com/office/officeart/2005/8/quickstyle/simple1" qsCatId="simple" csTypeId="urn:microsoft.com/office/officeart/2005/8/colors/colorful1" csCatId="colorful" phldr="1"/>
      <dgm:spPr/>
    </dgm:pt>
    <dgm:pt modelId="{B6142319-A7A5-4A5A-9E8A-FB906529957A}">
      <dgm:prSet phldrT="[Text]"/>
      <dgm:spPr>
        <a:scene3d>
          <a:camera prst="orthographicFront"/>
          <a:lightRig rig="threePt" dir="t"/>
        </a:scene3d>
        <a:sp3d>
          <a:bevelT/>
        </a:sp3d>
      </dgm:spPr>
      <dgm:t>
        <a:bodyPr/>
        <a:lstStyle/>
        <a:p>
          <a:r>
            <a:rPr lang="en-GB" dirty="0" smtClean="0"/>
            <a:t>Influencing</a:t>
          </a:r>
          <a:endParaRPr lang="en-GB" dirty="0"/>
        </a:p>
      </dgm:t>
    </dgm:pt>
    <dgm:pt modelId="{2EA9E0C0-322F-4556-BF89-EABC1C972ABA}" type="parTrans" cxnId="{73918572-8B6B-4FA6-AD97-535D52423A5B}">
      <dgm:prSet/>
      <dgm:spPr/>
      <dgm:t>
        <a:bodyPr/>
        <a:lstStyle/>
        <a:p>
          <a:endParaRPr lang="en-GB"/>
        </a:p>
      </dgm:t>
    </dgm:pt>
    <dgm:pt modelId="{3744C3C5-8A81-48A7-88B7-897001A46014}" type="sibTrans" cxnId="{73918572-8B6B-4FA6-AD97-535D52423A5B}">
      <dgm:prSet/>
      <dgm:spPr/>
      <dgm:t>
        <a:bodyPr/>
        <a:lstStyle/>
        <a:p>
          <a:endParaRPr lang="en-GB"/>
        </a:p>
      </dgm:t>
    </dgm:pt>
    <dgm:pt modelId="{1F6C4176-EC08-4A65-A27F-B718CE1AFC92}">
      <dgm:prSet phldrT="[Text]"/>
      <dgm:spPr>
        <a:scene3d>
          <a:camera prst="orthographicFront"/>
          <a:lightRig rig="threePt" dir="t"/>
        </a:scene3d>
        <a:sp3d>
          <a:bevelT/>
          <a:bevelB/>
        </a:sp3d>
      </dgm:spPr>
      <dgm:t>
        <a:bodyPr/>
        <a:lstStyle/>
        <a:p>
          <a:r>
            <a:rPr lang="en-GB" dirty="0" smtClean="0"/>
            <a:t>Collective Rights</a:t>
          </a:r>
          <a:endParaRPr lang="en-GB" dirty="0"/>
        </a:p>
      </dgm:t>
    </dgm:pt>
    <dgm:pt modelId="{A05DCF87-879B-4599-8A18-141B1B4DBF5B}" type="parTrans" cxnId="{C7C07419-6399-4B72-9A29-73BD3146C5FF}">
      <dgm:prSet/>
      <dgm:spPr/>
      <dgm:t>
        <a:bodyPr/>
        <a:lstStyle/>
        <a:p>
          <a:endParaRPr lang="en-GB"/>
        </a:p>
      </dgm:t>
    </dgm:pt>
    <dgm:pt modelId="{C8590E18-D77F-4636-A14E-671665D261C0}" type="sibTrans" cxnId="{C7C07419-6399-4B72-9A29-73BD3146C5FF}">
      <dgm:prSet/>
      <dgm:spPr/>
      <dgm:t>
        <a:bodyPr/>
        <a:lstStyle/>
        <a:p>
          <a:endParaRPr lang="en-GB"/>
        </a:p>
      </dgm:t>
    </dgm:pt>
    <dgm:pt modelId="{3292BC1A-3602-4D5F-A72B-E88A7A4AE39F}">
      <dgm:prSet phldrT="[Text]"/>
      <dgm:spPr>
        <a:scene3d>
          <a:camera prst="orthographicFront"/>
          <a:lightRig rig="threePt" dir="t"/>
        </a:scene3d>
        <a:sp3d>
          <a:bevelT/>
          <a:bevelB/>
        </a:sp3d>
      </dgm:spPr>
      <dgm:t>
        <a:bodyPr/>
        <a:lstStyle/>
        <a:p>
          <a:r>
            <a:rPr lang="en-GB" dirty="0" smtClean="0"/>
            <a:t>Advocacy</a:t>
          </a:r>
          <a:endParaRPr lang="en-GB" dirty="0"/>
        </a:p>
      </dgm:t>
    </dgm:pt>
    <dgm:pt modelId="{20E4A582-6934-4B51-B68C-C0C1B234EC8F}" type="parTrans" cxnId="{F81C63F5-4ED9-47FC-A94D-1E5B2DB785B2}">
      <dgm:prSet/>
      <dgm:spPr/>
      <dgm:t>
        <a:bodyPr/>
        <a:lstStyle/>
        <a:p>
          <a:endParaRPr lang="en-GB"/>
        </a:p>
      </dgm:t>
    </dgm:pt>
    <dgm:pt modelId="{1B361DCC-754E-4228-988F-D83620DD01FD}" type="sibTrans" cxnId="{F81C63F5-4ED9-47FC-A94D-1E5B2DB785B2}">
      <dgm:prSet/>
      <dgm:spPr/>
      <dgm:t>
        <a:bodyPr/>
        <a:lstStyle/>
        <a:p>
          <a:endParaRPr lang="en-GB"/>
        </a:p>
      </dgm:t>
    </dgm:pt>
    <dgm:pt modelId="{A40691CF-5C4D-4445-8C29-488DF640BCD4}" type="pres">
      <dgm:prSet presAssocID="{E3CA82EB-5B86-42D6-ABD4-228315DAA8FF}" presName="compositeShape" presStyleCnt="0">
        <dgm:presLayoutVars>
          <dgm:chMax val="7"/>
          <dgm:dir/>
          <dgm:resizeHandles val="exact"/>
        </dgm:presLayoutVars>
      </dgm:prSet>
      <dgm:spPr/>
    </dgm:pt>
    <dgm:pt modelId="{E0B7523E-1CEC-4F58-B3E5-D2B703BF39DC}" type="pres">
      <dgm:prSet presAssocID="{B6142319-A7A5-4A5A-9E8A-FB906529957A}" presName="circ1" presStyleLbl="vennNode1" presStyleIdx="0" presStyleCnt="3" custLinFactNeighborX="-247" custLinFactNeighborY="1517"/>
      <dgm:spPr/>
      <dgm:t>
        <a:bodyPr/>
        <a:lstStyle/>
        <a:p>
          <a:endParaRPr lang="en-GB"/>
        </a:p>
      </dgm:t>
    </dgm:pt>
    <dgm:pt modelId="{51F035EE-BD51-4F07-A0DC-A2B9F75D90C8}" type="pres">
      <dgm:prSet presAssocID="{B6142319-A7A5-4A5A-9E8A-FB906529957A}" presName="circ1Tx" presStyleLbl="revTx" presStyleIdx="0" presStyleCnt="0">
        <dgm:presLayoutVars>
          <dgm:chMax val="0"/>
          <dgm:chPref val="0"/>
          <dgm:bulletEnabled val="1"/>
        </dgm:presLayoutVars>
      </dgm:prSet>
      <dgm:spPr/>
      <dgm:t>
        <a:bodyPr/>
        <a:lstStyle/>
        <a:p>
          <a:endParaRPr lang="en-GB"/>
        </a:p>
      </dgm:t>
    </dgm:pt>
    <dgm:pt modelId="{175AC216-F6D3-41B7-B8B6-C2DA69A65B1E}" type="pres">
      <dgm:prSet presAssocID="{1F6C4176-EC08-4A65-A27F-B718CE1AFC92}" presName="circ2" presStyleLbl="vennNode1" presStyleIdx="1" presStyleCnt="3"/>
      <dgm:spPr/>
      <dgm:t>
        <a:bodyPr/>
        <a:lstStyle/>
        <a:p>
          <a:endParaRPr lang="en-GB"/>
        </a:p>
      </dgm:t>
    </dgm:pt>
    <dgm:pt modelId="{1BC93BCC-924B-46A6-B4C6-0ACAAD0AB7E4}" type="pres">
      <dgm:prSet presAssocID="{1F6C4176-EC08-4A65-A27F-B718CE1AFC92}" presName="circ2Tx" presStyleLbl="revTx" presStyleIdx="0" presStyleCnt="0">
        <dgm:presLayoutVars>
          <dgm:chMax val="0"/>
          <dgm:chPref val="0"/>
          <dgm:bulletEnabled val="1"/>
        </dgm:presLayoutVars>
      </dgm:prSet>
      <dgm:spPr/>
      <dgm:t>
        <a:bodyPr/>
        <a:lstStyle/>
        <a:p>
          <a:endParaRPr lang="en-GB"/>
        </a:p>
      </dgm:t>
    </dgm:pt>
    <dgm:pt modelId="{69227343-97C1-4807-937D-89AB3A49BDC6}" type="pres">
      <dgm:prSet presAssocID="{3292BC1A-3602-4D5F-A72B-E88A7A4AE39F}" presName="circ3" presStyleLbl="vennNode1" presStyleIdx="2" presStyleCnt="3"/>
      <dgm:spPr/>
      <dgm:t>
        <a:bodyPr/>
        <a:lstStyle/>
        <a:p>
          <a:endParaRPr lang="en-GB"/>
        </a:p>
      </dgm:t>
    </dgm:pt>
    <dgm:pt modelId="{87DD5F77-E877-40A3-954A-0E73638C0C4E}" type="pres">
      <dgm:prSet presAssocID="{3292BC1A-3602-4D5F-A72B-E88A7A4AE39F}" presName="circ3Tx" presStyleLbl="revTx" presStyleIdx="0" presStyleCnt="0">
        <dgm:presLayoutVars>
          <dgm:chMax val="0"/>
          <dgm:chPref val="0"/>
          <dgm:bulletEnabled val="1"/>
        </dgm:presLayoutVars>
      </dgm:prSet>
      <dgm:spPr/>
      <dgm:t>
        <a:bodyPr/>
        <a:lstStyle/>
        <a:p>
          <a:endParaRPr lang="en-GB"/>
        </a:p>
      </dgm:t>
    </dgm:pt>
  </dgm:ptLst>
  <dgm:cxnLst>
    <dgm:cxn modelId="{815F558E-E633-40B3-B633-BCF95A4EBE7A}" type="presOf" srcId="{1F6C4176-EC08-4A65-A27F-B718CE1AFC92}" destId="{175AC216-F6D3-41B7-B8B6-C2DA69A65B1E}" srcOrd="0" destOrd="0" presId="urn:microsoft.com/office/officeart/2005/8/layout/venn1"/>
    <dgm:cxn modelId="{5447D32A-F398-475D-889D-CFCA7CCE2B2B}" type="presOf" srcId="{3292BC1A-3602-4D5F-A72B-E88A7A4AE39F}" destId="{69227343-97C1-4807-937D-89AB3A49BDC6}" srcOrd="0" destOrd="0" presId="urn:microsoft.com/office/officeart/2005/8/layout/venn1"/>
    <dgm:cxn modelId="{73918572-8B6B-4FA6-AD97-535D52423A5B}" srcId="{E3CA82EB-5B86-42D6-ABD4-228315DAA8FF}" destId="{B6142319-A7A5-4A5A-9E8A-FB906529957A}" srcOrd="0" destOrd="0" parTransId="{2EA9E0C0-322F-4556-BF89-EABC1C972ABA}" sibTransId="{3744C3C5-8A81-48A7-88B7-897001A46014}"/>
    <dgm:cxn modelId="{397A7811-B091-4FC9-A368-E4FAC0D777CE}" type="presOf" srcId="{1F6C4176-EC08-4A65-A27F-B718CE1AFC92}" destId="{1BC93BCC-924B-46A6-B4C6-0ACAAD0AB7E4}" srcOrd="1" destOrd="0" presId="urn:microsoft.com/office/officeart/2005/8/layout/venn1"/>
    <dgm:cxn modelId="{2D244E1A-981C-4765-94A2-A97DFD4A2A0E}" type="presOf" srcId="{B6142319-A7A5-4A5A-9E8A-FB906529957A}" destId="{E0B7523E-1CEC-4F58-B3E5-D2B703BF39DC}" srcOrd="0" destOrd="0" presId="urn:microsoft.com/office/officeart/2005/8/layout/venn1"/>
    <dgm:cxn modelId="{F81C63F5-4ED9-47FC-A94D-1E5B2DB785B2}" srcId="{E3CA82EB-5B86-42D6-ABD4-228315DAA8FF}" destId="{3292BC1A-3602-4D5F-A72B-E88A7A4AE39F}" srcOrd="2" destOrd="0" parTransId="{20E4A582-6934-4B51-B68C-C0C1B234EC8F}" sibTransId="{1B361DCC-754E-4228-988F-D83620DD01FD}"/>
    <dgm:cxn modelId="{C7C07419-6399-4B72-9A29-73BD3146C5FF}" srcId="{E3CA82EB-5B86-42D6-ABD4-228315DAA8FF}" destId="{1F6C4176-EC08-4A65-A27F-B718CE1AFC92}" srcOrd="1" destOrd="0" parTransId="{A05DCF87-879B-4599-8A18-141B1B4DBF5B}" sibTransId="{C8590E18-D77F-4636-A14E-671665D261C0}"/>
    <dgm:cxn modelId="{61C8CF76-0E50-4296-8D86-86C75463E465}" type="presOf" srcId="{E3CA82EB-5B86-42D6-ABD4-228315DAA8FF}" destId="{A40691CF-5C4D-4445-8C29-488DF640BCD4}" srcOrd="0" destOrd="0" presId="urn:microsoft.com/office/officeart/2005/8/layout/venn1"/>
    <dgm:cxn modelId="{E9A2B791-842E-4111-836B-C8D272BEFB94}" type="presOf" srcId="{B6142319-A7A5-4A5A-9E8A-FB906529957A}" destId="{51F035EE-BD51-4F07-A0DC-A2B9F75D90C8}" srcOrd="1" destOrd="0" presId="urn:microsoft.com/office/officeart/2005/8/layout/venn1"/>
    <dgm:cxn modelId="{9CD324BE-4A69-4E81-BB38-60F19BDEF57C}" type="presOf" srcId="{3292BC1A-3602-4D5F-A72B-E88A7A4AE39F}" destId="{87DD5F77-E877-40A3-954A-0E73638C0C4E}" srcOrd="1" destOrd="0" presId="urn:microsoft.com/office/officeart/2005/8/layout/venn1"/>
    <dgm:cxn modelId="{31889D2F-DAA9-4CE6-A869-58BE9D67A2E6}" type="presParOf" srcId="{A40691CF-5C4D-4445-8C29-488DF640BCD4}" destId="{E0B7523E-1CEC-4F58-B3E5-D2B703BF39DC}" srcOrd="0" destOrd="0" presId="urn:microsoft.com/office/officeart/2005/8/layout/venn1"/>
    <dgm:cxn modelId="{39FD3E95-36F7-4514-B32A-BC704E745247}" type="presParOf" srcId="{A40691CF-5C4D-4445-8C29-488DF640BCD4}" destId="{51F035EE-BD51-4F07-A0DC-A2B9F75D90C8}" srcOrd="1" destOrd="0" presId="urn:microsoft.com/office/officeart/2005/8/layout/venn1"/>
    <dgm:cxn modelId="{719481F3-E584-4F18-8D25-33E13288270E}" type="presParOf" srcId="{A40691CF-5C4D-4445-8C29-488DF640BCD4}" destId="{175AC216-F6D3-41B7-B8B6-C2DA69A65B1E}" srcOrd="2" destOrd="0" presId="urn:microsoft.com/office/officeart/2005/8/layout/venn1"/>
    <dgm:cxn modelId="{96CF9002-8230-417C-BD6B-E5BCDF54C42A}" type="presParOf" srcId="{A40691CF-5C4D-4445-8C29-488DF640BCD4}" destId="{1BC93BCC-924B-46A6-B4C6-0ACAAD0AB7E4}" srcOrd="3" destOrd="0" presId="urn:microsoft.com/office/officeart/2005/8/layout/venn1"/>
    <dgm:cxn modelId="{1BBE2179-6B8F-423E-8818-33ACC4C1248D}" type="presParOf" srcId="{A40691CF-5C4D-4445-8C29-488DF640BCD4}" destId="{69227343-97C1-4807-937D-89AB3A49BDC6}" srcOrd="4" destOrd="0" presId="urn:microsoft.com/office/officeart/2005/8/layout/venn1"/>
    <dgm:cxn modelId="{7AA45181-84CF-44BD-8938-7577556936DD}" type="presParOf" srcId="{A40691CF-5C4D-4445-8C29-488DF640BCD4}" destId="{87DD5F77-E877-40A3-954A-0E73638C0C4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523E-1CEC-4F58-B3E5-D2B703BF39DC}">
      <dsp:nvSpPr>
        <dsp:cNvPr id="0" name=""/>
        <dsp:cNvSpPr/>
      </dsp:nvSpPr>
      <dsp:spPr>
        <a:xfrm>
          <a:off x="1822777" y="87790"/>
          <a:ext cx="2438400" cy="243840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GB" sz="2900" kern="1200" dirty="0" smtClean="0"/>
            <a:t>Influencing</a:t>
          </a:r>
          <a:endParaRPr lang="en-GB" sz="2900" kern="1200" dirty="0"/>
        </a:p>
      </dsp:txBody>
      <dsp:txXfrm>
        <a:off x="2147897" y="514510"/>
        <a:ext cx="1788160" cy="1097280"/>
      </dsp:txXfrm>
    </dsp:sp>
    <dsp:sp modelId="{175AC216-F6D3-41B7-B8B6-C2DA69A65B1E}">
      <dsp:nvSpPr>
        <dsp:cNvPr id="0" name=""/>
        <dsp:cNvSpPr/>
      </dsp:nvSpPr>
      <dsp:spPr>
        <a:xfrm>
          <a:off x="2708656" y="1574800"/>
          <a:ext cx="2438400" cy="243840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GB" sz="2900" kern="1200" dirty="0" smtClean="0"/>
            <a:t>Collective Rights</a:t>
          </a:r>
          <a:endParaRPr lang="en-GB" sz="2900" kern="1200" dirty="0"/>
        </a:p>
      </dsp:txBody>
      <dsp:txXfrm>
        <a:off x="3454400" y="2204720"/>
        <a:ext cx="1463040" cy="1341120"/>
      </dsp:txXfrm>
    </dsp:sp>
    <dsp:sp modelId="{69227343-97C1-4807-937D-89AB3A49BDC6}">
      <dsp:nvSpPr>
        <dsp:cNvPr id="0" name=""/>
        <dsp:cNvSpPr/>
      </dsp:nvSpPr>
      <dsp:spPr>
        <a:xfrm>
          <a:off x="948943" y="1574800"/>
          <a:ext cx="2438400" cy="243840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GB" sz="2900" kern="1200" dirty="0" smtClean="0"/>
            <a:t>Advocacy</a:t>
          </a:r>
          <a:endParaRPr lang="en-GB" sz="2900" kern="1200" dirty="0"/>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FF29A-37DC-455C-9DBD-0B86ABCC3FA2}" type="datetimeFigureOut">
              <a:rPr lang="en-GB" smtClean="0"/>
              <a:t>07/05/2015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0819EA-102F-486F-B4D8-E7E2D12CC0F3}" type="slidenum">
              <a:rPr lang="en-GB" smtClean="0"/>
              <a:t>‹#›</a:t>
            </a:fld>
            <a:endParaRPr lang="en-GB"/>
          </a:p>
        </p:txBody>
      </p:sp>
    </p:spTree>
    <p:extLst>
      <p:ext uri="{BB962C8B-B14F-4D97-AF65-F5344CB8AC3E}">
        <p14:creationId xmlns:p14="http://schemas.microsoft.com/office/powerpoint/2010/main" val="1651138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Advocacy:</a:t>
            </a:r>
            <a:r>
              <a:rPr lang="en-GB" baseline="0" dirty="0" smtClean="0"/>
              <a:t> young person comes into care, has decision made about their life, need a voice, advocacy provides this</a:t>
            </a:r>
          </a:p>
          <a:p>
            <a:endParaRPr lang="en-GB" baseline="0" dirty="0" smtClean="0"/>
          </a:p>
          <a:p>
            <a:r>
              <a:rPr lang="en-GB" baseline="0" dirty="0" smtClean="0"/>
              <a:t>Collective: advocates in 27 of the 32 Local Authorities, you’ll meet one later (Donald), they notice things, they talk to each other and we bring young people together to talk about the issues they face.</a:t>
            </a:r>
          </a:p>
          <a:p>
            <a:endParaRPr lang="en-GB" baseline="0" dirty="0" smtClean="0"/>
          </a:p>
          <a:p>
            <a:r>
              <a:rPr lang="en-GB" baseline="0" dirty="0" smtClean="0"/>
              <a:t>Influencing: we take these themes and with young people we bring them to the attention of decision makers, the public and the media to try and change things for the better. In fact we were an integral part of the process in bringing about the recent changes in legislation.</a:t>
            </a:r>
          </a:p>
        </p:txBody>
      </p:sp>
      <p:sp>
        <p:nvSpPr>
          <p:cNvPr id="4" name="Slide Number Placeholder 3"/>
          <p:cNvSpPr>
            <a:spLocks noGrp="1"/>
          </p:cNvSpPr>
          <p:nvPr>
            <p:ph type="sldNum" sz="quarter" idx="10"/>
          </p:nvPr>
        </p:nvSpPr>
        <p:spPr/>
        <p:txBody>
          <a:bodyPr/>
          <a:lstStyle/>
          <a:p>
            <a:fld id="{B1562FB1-BFCB-4421-9BBA-64385F9FDFE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43869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Extraordinary</a:t>
            </a:r>
            <a:r>
              <a:rPr lang="en-GB" baseline="0" dirty="0" smtClean="0"/>
              <a:t> year. With many achievements which we would not have succeeded with, without LCT support.</a:t>
            </a:r>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75777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 NB PUT</a:t>
            </a:r>
            <a:r>
              <a:rPr lang="en-GB" b="1" baseline="0" dirty="0" smtClean="0"/>
              <a:t> IN PHOTO FROM FESTIVAL AND MEMBERS INAUGRATION.</a:t>
            </a:r>
            <a:endParaRPr lang="en-GB" b="1" dirty="0" smtClean="0"/>
          </a:p>
          <a:p>
            <a:r>
              <a:rPr lang="en-GB" dirty="0" smtClean="0"/>
              <a:t>It will take CHANGE – a movement of change. Our Care </a:t>
            </a:r>
            <a:r>
              <a:rPr lang="en-GB" dirty="0" err="1" smtClean="0"/>
              <a:t>Exp</a:t>
            </a:r>
            <a:r>
              <a:rPr lang="en-GB" dirty="0" smtClean="0"/>
              <a:t> people will lead</a:t>
            </a:r>
            <a:r>
              <a:rPr lang="en-GB" baseline="0" dirty="0" smtClean="0"/>
              <a:t> this.</a:t>
            </a:r>
          </a:p>
          <a:p>
            <a:r>
              <a:rPr lang="en-GB" baseline="0" dirty="0" smtClean="0"/>
              <a:t>This proposal will take it from being a green shoot that has flowered to being an oak. One that is founded in strong supportive conditions for growth. </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4398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to presentation</a:t>
            </a:r>
            <a:r>
              <a:rPr lang="en-GB" baseline="0" dirty="0" smtClean="0"/>
              <a:t> and points to be covered.</a:t>
            </a:r>
            <a:endParaRPr lang="en-GB" dirty="0"/>
          </a:p>
        </p:txBody>
      </p:sp>
      <p:sp>
        <p:nvSpPr>
          <p:cNvPr id="4" name="Slide Number Placeholder 3"/>
          <p:cNvSpPr>
            <a:spLocks noGrp="1"/>
          </p:cNvSpPr>
          <p:nvPr>
            <p:ph type="sldNum" sz="quarter" idx="10"/>
          </p:nvPr>
        </p:nvSpPr>
        <p:spPr/>
        <p:txBody>
          <a:bodyPr/>
          <a:lstStyle/>
          <a:p>
            <a:fld id="{974AFB3C-E747-42EF-AFC6-089FDCECCA27}"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426605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24398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to presentation</a:t>
            </a:r>
            <a:r>
              <a:rPr lang="en-GB" baseline="0" dirty="0" smtClean="0"/>
              <a:t> and points to be covered.</a:t>
            </a:r>
            <a:endParaRPr lang="en-GB" dirty="0"/>
          </a:p>
        </p:txBody>
      </p:sp>
      <p:sp>
        <p:nvSpPr>
          <p:cNvPr id="4" name="Slide Number Placeholder 3"/>
          <p:cNvSpPr>
            <a:spLocks noGrp="1"/>
          </p:cNvSpPr>
          <p:nvPr>
            <p:ph type="sldNum" sz="quarter" idx="10"/>
          </p:nvPr>
        </p:nvSpPr>
        <p:spPr/>
        <p:txBody>
          <a:bodyPr/>
          <a:lstStyle/>
          <a:p>
            <a:fld id="{974AFB3C-E747-42EF-AFC6-089FDCECCA27}"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426605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will take CHANGE – a movement of change.  Similar to that for</a:t>
            </a:r>
            <a:r>
              <a:rPr lang="en-GB" baseline="0" dirty="0" smtClean="0"/>
              <a:t> Gay people – the </a:t>
            </a:r>
            <a:r>
              <a:rPr lang="en-GB" baseline="0" dirty="0" err="1" smtClean="0"/>
              <a:t>fairtrade</a:t>
            </a:r>
            <a:r>
              <a:rPr lang="en-GB" baseline="0" dirty="0" smtClean="0"/>
              <a:t> movement….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43980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r>
              <a:rPr lang="en-GB" altLang="en-US" dirty="0" smtClean="0"/>
              <a:t>Culture</a:t>
            </a:r>
            <a:r>
              <a:rPr lang="en-GB" altLang="en-US" baseline="0" dirty="0" smtClean="0"/>
              <a:t> – Perceptions – the way the media only report positively when we get to inform them.</a:t>
            </a:r>
          </a:p>
          <a:p>
            <a:r>
              <a:rPr lang="en-GB" altLang="en-US" baseline="0" dirty="0" smtClean="0"/>
              <a:t>We will continue to foster this relationship at national to local level. And use different techniques. The care story film, the lecture. Social Media. 2000 twitter followers in 2 years</a:t>
            </a:r>
            <a:endParaRPr lang="en-GB" altLang="en-US" dirty="0" smtClean="0"/>
          </a:p>
          <a:p>
            <a:endParaRPr lang="en-GB" altLang="en-US" dirty="0" smtClean="0"/>
          </a:p>
          <a:p>
            <a:endParaRPr lang="en-GB" altLang="en-US" dirty="0" smtClean="0"/>
          </a:p>
        </p:txBody>
      </p:sp>
      <p:sp>
        <p:nvSpPr>
          <p:cNvPr id="212996"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F5071C8-92FF-4046-97D5-9E0B42AEE44A}" type="slidenum">
              <a:rPr lang="en-GB" altLang="en-US">
                <a:solidFill>
                  <a:srgbClr val="000000"/>
                </a:solidFill>
              </a:rPr>
              <a:pPr algn="r" eaLnBrk="1" hangingPunct="1">
                <a:spcBef>
                  <a:spcPct val="0"/>
                </a:spcBef>
              </a:pPr>
              <a:t>24</a:t>
            </a:fld>
            <a:endParaRPr lang="en-GB"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we want to achieve</a:t>
            </a:r>
            <a:r>
              <a:rPr lang="en-GB" baseline="0" dirty="0" smtClean="0"/>
              <a:t> within </a:t>
            </a:r>
            <a:r>
              <a:rPr lang="en-GB" dirty="0" smtClean="0"/>
              <a:t>in individuals is</a:t>
            </a:r>
            <a:r>
              <a:rPr lang="en-GB" baseline="0" dirty="0" smtClean="0"/>
              <a:t> demonstrated in this example.</a:t>
            </a:r>
          </a:p>
          <a:p>
            <a:r>
              <a:rPr lang="en-GB" baseline="0" dirty="0" smtClean="0"/>
              <a:t> </a:t>
            </a:r>
          </a:p>
          <a:p>
            <a:r>
              <a:rPr lang="en-GB" baseline="0" dirty="0" smtClean="0"/>
              <a:t>In this proposal we aim to reach </a:t>
            </a:r>
            <a:r>
              <a:rPr lang="en-GB" dirty="0" smtClean="0"/>
              <a:t>beyond corporate</a:t>
            </a:r>
            <a:r>
              <a:rPr lang="en-GB" baseline="0" dirty="0" smtClean="0"/>
              <a:t> parenting and build community parenting. The love and belonging in their neighbourhoods that YP in care deserve and require.</a:t>
            </a:r>
          </a:p>
          <a:p>
            <a:r>
              <a:rPr lang="en-GB" baseline="0" dirty="0" smtClean="0"/>
              <a:t>We will continue to build on the momentum of the LISTEN campaign and make sure it results in practical action and results for children and </a:t>
            </a:r>
            <a:r>
              <a:rPr lang="en-GB" baseline="0" dirty="0" err="1" smtClean="0"/>
              <a:t>yp</a:t>
            </a:r>
            <a:r>
              <a:rPr lang="en-GB" baseline="0" dirty="0" smtClean="0"/>
              <a:t> in care. </a:t>
            </a:r>
          </a:p>
          <a:p>
            <a:r>
              <a:rPr lang="en-GB" baseline="0" dirty="0" smtClean="0"/>
              <a:t>This quote proves its possible, and we will build on this in all aspects of society. </a:t>
            </a:r>
          </a:p>
          <a:p>
            <a:endParaRPr lang="en-GB" dirty="0"/>
          </a:p>
        </p:txBody>
      </p:sp>
      <p:sp>
        <p:nvSpPr>
          <p:cNvPr id="4" name="Slide Number Placeholder 3"/>
          <p:cNvSpPr>
            <a:spLocks noGrp="1"/>
          </p:cNvSpPr>
          <p:nvPr>
            <p:ph type="sldNum" sz="quarter" idx="10"/>
          </p:nvPr>
        </p:nvSpPr>
        <p:spPr/>
        <p:txBody>
          <a:bodyPr/>
          <a:lstStyle/>
          <a:p>
            <a:fld id="{6F52272E-3890-4262-AFC4-B4E84920E533}"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174039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an example of empowerment and CEYP proactively leading the charge to tackle discrimination.</a:t>
            </a:r>
          </a:p>
          <a:p>
            <a:r>
              <a:rPr lang="en-GB" baseline="0" dirty="0" smtClean="0"/>
              <a:t>17 of them were on a Facebook conversation where this issue was raised. They discussed how this disappointed them, but took change into their own hands. </a:t>
            </a:r>
          </a:p>
          <a:p>
            <a:r>
              <a:rPr lang="en-GB" baseline="0" dirty="0" smtClean="0"/>
              <a:t>We have also had dialogue with the journalist and are writing to those concerned. </a:t>
            </a:r>
          </a:p>
          <a:p>
            <a:r>
              <a:rPr lang="en-GB" baseline="0" dirty="0" smtClean="0"/>
              <a:t>The anger and hurt would have been there two years ago, but I’m not sure it would have been turned into a determined and constructive response. </a:t>
            </a:r>
          </a:p>
          <a:p>
            <a:r>
              <a:rPr lang="en-GB" baseline="0" dirty="0" smtClean="0"/>
              <a:t>It is building the energy and ability within CEYP to respond to not only articles like this, but to get alongside communities like this to help them understand and care that is important. Building and using this capacity is core to what this proposal will resource over next 3 years.</a:t>
            </a:r>
          </a:p>
          <a:p>
            <a:r>
              <a:rPr lang="en-GB" baseline="0" dirty="0" smtClean="0"/>
              <a:t>But the shoots of potential are there within this </a:t>
            </a:r>
            <a:r>
              <a:rPr lang="en-GB" baseline="0" dirty="0" err="1" smtClean="0"/>
              <a:t>repsone</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F52272E-3890-4262-AFC4-B4E84920E533}"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161728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p:spPr>
        <p:txBody>
          <a:bodyPr/>
          <a:lstStyle/>
          <a:p>
            <a:r>
              <a:rPr lang="en-GB" altLang="en-US" smtClean="0"/>
              <a:t>Ferrari</a:t>
            </a:r>
          </a:p>
          <a:p>
            <a:r>
              <a:rPr lang="en-GB" altLang="en-US" smtClean="0"/>
              <a:t>Trade union </a:t>
            </a:r>
          </a:p>
          <a:p>
            <a:endParaRPr lang="en-GB" altLang="en-US" smtClean="0"/>
          </a:p>
        </p:txBody>
      </p:sp>
      <p:sp>
        <p:nvSpPr>
          <p:cNvPr id="183300"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DC0E0102-FCAF-4C70-B5B6-B51CD4E74678}" type="slidenum">
              <a:rPr lang="en-GB" altLang="en-US">
                <a:solidFill>
                  <a:srgbClr val="000000"/>
                </a:solidFill>
              </a:rPr>
              <a:pPr eaLnBrk="1" hangingPunct="1"/>
              <a:t>6</a:t>
            </a:fld>
            <a:endParaRPr lang="en-GB"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ts val="2000"/>
              </a:spcBef>
              <a:spcAft>
                <a:spcPct val="0"/>
              </a:spcAft>
              <a:buClr>
                <a:srgbClr val="76C5EF"/>
              </a:buClr>
              <a:buSzPct val="75000"/>
              <a:buFont typeface="Arial" charset="0"/>
              <a:buChar char="•"/>
              <a:tabLst/>
              <a:defRPr/>
            </a:pPr>
            <a:r>
              <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rPr>
              <a:t>What’s the difference?</a:t>
            </a:r>
          </a:p>
          <a:p>
            <a:pPr marL="228600" marR="0" lvl="0" indent="-228600" algn="l" defTabSz="914400" rtl="0" eaLnBrk="1" fontAlgn="base" latinLnBrk="0" hangingPunct="1">
              <a:lnSpc>
                <a:spcPct val="100000"/>
              </a:lnSpc>
              <a:spcBef>
                <a:spcPts val="2000"/>
              </a:spcBef>
              <a:spcAft>
                <a:spcPct val="0"/>
              </a:spcAft>
              <a:buClr>
                <a:srgbClr val="76C5EF"/>
              </a:buClr>
              <a:buSzPct val="75000"/>
              <a:buFont typeface="Arial" charset="0"/>
              <a:buChar char="•"/>
              <a:tabLst/>
              <a:defRPr/>
            </a:pPr>
            <a:r>
              <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rPr>
              <a:t>Res workers qualified, foster </a:t>
            </a:r>
            <a:r>
              <a:rPr kumimoji="0" lang="en-US" altLang="en-US" sz="1200" b="0" i="0" u="none" strike="noStrike" kern="1200" cap="none" spc="0" normalizeH="0" baseline="0" noProof="0" dirty="0" err="1" smtClean="0">
                <a:ln>
                  <a:noFill/>
                </a:ln>
                <a:solidFill>
                  <a:srgbClr val="595959"/>
                </a:solidFill>
                <a:effectLst/>
                <a:uLnTx/>
                <a:uFillTx/>
                <a:latin typeface="Rockwell"/>
                <a:ea typeface="+mn-ea"/>
                <a:cs typeface="+mn-cs"/>
              </a:rPr>
              <a:t>carers</a:t>
            </a:r>
            <a:r>
              <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rPr>
              <a:t> not but best educational outcomes</a:t>
            </a:r>
          </a:p>
          <a:p>
            <a:pPr marL="228600" marR="0" lvl="0" indent="-228600" algn="l" defTabSz="914400" rtl="0" eaLnBrk="1" fontAlgn="base" latinLnBrk="0" hangingPunct="1">
              <a:lnSpc>
                <a:spcPct val="100000"/>
              </a:lnSpc>
              <a:spcBef>
                <a:spcPts val="2000"/>
              </a:spcBef>
              <a:spcAft>
                <a:spcPct val="0"/>
              </a:spcAft>
              <a:buClr>
                <a:srgbClr val="76C5EF"/>
              </a:buClr>
              <a:buSzPct val="75000"/>
              <a:buFont typeface="Arial" charset="0"/>
              <a:buChar char="•"/>
              <a:tabLst/>
              <a:defRPr/>
            </a:pPr>
            <a:r>
              <a:rPr kumimoji="0" lang="en-US" altLang="en-US" sz="1200" b="0" i="0" u="none" strike="noStrike" kern="1200" cap="none" spc="0" normalizeH="0" baseline="0" noProof="0" dirty="0" err="1" smtClean="0">
                <a:ln>
                  <a:noFill/>
                </a:ln>
                <a:solidFill>
                  <a:srgbClr val="595959"/>
                </a:solidFill>
                <a:effectLst/>
                <a:uLnTx/>
                <a:uFillTx/>
                <a:latin typeface="Rockwell"/>
                <a:ea typeface="+mn-ea"/>
                <a:cs typeface="+mn-cs"/>
              </a:rPr>
              <a:t>Educaitonal</a:t>
            </a:r>
            <a:r>
              <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rPr>
              <a:t> outcomes worst at home</a:t>
            </a:r>
          </a:p>
          <a:p>
            <a:pPr marL="228600" marR="0" lvl="0" indent="-228600" algn="l" defTabSz="914400" rtl="0" eaLnBrk="1" fontAlgn="base" latinLnBrk="0" hangingPunct="1">
              <a:lnSpc>
                <a:spcPct val="100000"/>
              </a:lnSpc>
              <a:spcBef>
                <a:spcPts val="2000"/>
              </a:spcBef>
              <a:spcAft>
                <a:spcPct val="0"/>
              </a:spcAft>
              <a:buClr>
                <a:srgbClr val="76C5EF"/>
              </a:buClr>
              <a:buSzPct val="75000"/>
              <a:buFont typeface="Arial" charset="0"/>
              <a:buChar char="•"/>
              <a:tabLst/>
              <a:defRPr/>
            </a:pPr>
            <a:endPar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endParaRPr>
          </a:p>
          <a:p>
            <a:pPr marL="0" marR="0" lvl="0" indent="0" algn="l" defTabSz="914400" rtl="0" eaLnBrk="1" fontAlgn="base" latinLnBrk="0" hangingPunct="1">
              <a:lnSpc>
                <a:spcPct val="100000"/>
              </a:lnSpc>
              <a:spcBef>
                <a:spcPts val="2000"/>
              </a:spcBef>
              <a:spcAft>
                <a:spcPct val="0"/>
              </a:spcAft>
              <a:buClr>
                <a:srgbClr val="76C5EF"/>
              </a:buClr>
              <a:buSzPct val="75000"/>
              <a:buFont typeface="Arial" charset="0"/>
              <a:buNone/>
              <a:tabLst/>
              <a:defRPr/>
            </a:pPr>
            <a:r>
              <a:rPr kumimoji="0" lang="en-US" altLang="en-US" sz="1200" b="0" i="0" u="none" strike="noStrike" kern="1200" cap="none" spc="0" normalizeH="0" baseline="0" noProof="0" dirty="0" smtClean="0">
                <a:ln>
                  <a:noFill/>
                </a:ln>
                <a:solidFill>
                  <a:srgbClr val="595959"/>
                </a:solidFill>
                <a:effectLst/>
                <a:uLnTx/>
                <a:uFillTx/>
                <a:latin typeface="Rockwell"/>
                <a:ea typeface="+mn-ea"/>
                <a:cs typeface="+mn-cs"/>
              </a:rPr>
              <a:t>There are differences and these can tell you something about the experience of individual young people. If you know they’re looked after, do you know where?</a:t>
            </a:r>
          </a:p>
          <a:p>
            <a:endParaRPr lang="en-GB" dirty="0"/>
          </a:p>
        </p:txBody>
      </p:sp>
      <p:sp>
        <p:nvSpPr>
          <p:cNvPr id="4" name="Slide Number Placeholder 3"/>
          <p:cNvSpPr>
            <a:spLocks noGrp="1"/>
          </p:cNvSpPr>
          <p:nvPr>
            <p:ph type="sldNum" sz="quarter" idx="10"/>
          </p:nvPr>
        </p:nvSpPr>
        <p:spPr/>
        <p:txBody>
          <a:bodyPr/>
          <a:lstStyle/>
          <a:p>
            <a:fld id="{B1562FB1-BFCB-4421-9BBA-64385F9FDFE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93773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75294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562FB1-BFCB-4421-9BBA-64385F9FDFE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696869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1% of Scottish children have been in care, 50%</a:t>
            </a:r>
          </a:p>
          <a:p>
            <a:r>
              <a:rPr lang="en-GB" sz="1200" b="1" i="0" u="none" strike="noStrike" kern="1200" baseline="0" dirty="0" smtClean="0">
                <a:solidFill>
                  <a:schemeClr val="tx1"/>
                </a:solidFill>
                <a:latin typeface="+mn-lt"/>
                <a:ea typeface="+mn-ea"/>
                <a:cs typeface="+mn-cs"/>
              </a:rPr>
              <a:t>of Scottish prisoners have been in care, for</a:t>
            </a:r>
          </a:p>
          <a:p>
            <a:r>
              <a:rPr lang="en-GB" sz="1200" b="1" i="0" u="none" strike="noStrike" kern="1200" baseline="0" dirty="0" smtClean="0">
                <a:solidFill>
                  <a:schemeClr val="tx1"/>
                </a:solidFill>
                <a:latin typeface="+mn-lt"/>
                <a:ea typeface="+mn-ea"/>
                <a:cs typeface="+mn-cs"/>
              </a:rPr>
              <a:t>Scottish prisoners convicted of violence the</a:t>
            </a:r>
          </a:p>
          <a:p>
            <a:r>
              <a:rPr lang="en-GB" sz="1200" b="1" i="0" u="none" strike="noStrike" kern="1200" baseline="0" dirty="0" smtClean="0">
                <a:solidFill>
                  <a:schemeClr val="tx1"/>
                </a:solidFill>
                <a:latin typeface="+mn-lt"/>
                <a:ea typeface="+mn-ea"/>
                <a:cs typeface="+mn-cs"/>
              </a:rPr>
              <a:t>proportion is 80%.</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HM Chief Inspector of Prisons for Scotland (2009) Annual Report</a:t>
            </a:r>
          </a:p>
          <a:p>
            <a:r>
              <a:rPr lang="en-GB" sz="1200" b="0" i="0" u="none" strike="noStrike" kern="1200" baseline="0" dirty="0" smtClean="0">
                <a:solidFill>
                  <a:schemeClr val="tx1"/>
                </a:solidFill>
                <a:latin typeface="+mn-lt"/>
                <a:ea typeface="+mn-ea"/>
                <a:cs typeface="+mn-cs"/>
              </a:rPr>
              <a:t>2008-09, Edinburgh: The Scottish Government</a:t>
            </a: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4398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Insert stats / visual showing</a:t>
            </a:r>
            <a:r>
              <a:rPr lang="en-GB" baseline="0" dirty="0" smtClean="0"/>
              <a:t> disproportionality – up to 20 times more likely to die also</a:t>
            </a:r>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243980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F1FA4-A8B4-419A-B160-8C1A0462F29B}"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87495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to presentation</a:t>
            </a:r>
            <a:r>
              <a:rPr lang="en-GB" baseline="0" dirty="0" smtClean="0"/>
              <a:t> and points to be covered.</a:t>
            </a:r>
            <a:endParaRPr lang="en-GB" dirty="0"/>
          </a:p>
        </p:txBody>
      </p:sp>
      <p:sp>
        <p:nvSpPr>
          <p:cNvPr id="4" name="Slide Number Placeholder 3"/>
          <p:cNvSpPr>
            <a:spLocks noGrp="1"/>
          </p:cNvSpPr>
          <p:nvPr>
            <p:ph type="sldNum" sz="quarter" idx="10"/>
          </p:nvPr>
        </p:nvSpPr>
        <p:spPr/>
        <p:txBody>
          <a:bodyPr/>
          <a:lstStyle/>
          <a:p>
            <a:fld id="{974AFB3C-E747-42EF-AFC6-089FDCECCA27}"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426605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C16FEDA-4E9A-4150-9D13-0F4DD3F5D386}" type="datetimeFigureOut">
              <a:rPr lang="en-GB" smtClean="0"/>
              <a:t>07/05/2015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18013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6FEDA-4E9A-4150-9D13-0F4DD3F5D386}" type="datetimeFigureOut">
              <a:rPr lang="en-GB" smtClean="0"/>
              <a:t>07/05/2015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1827976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6FEDA-4E9A-4150-9D13-0F4DD3F5D386}" type="datetimeFigureOut">
              <a:rPr lang="en-GB" smtClean="0"/>
              <a:t>07/05/2015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101686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15265-8396-4C45-B288-369ED2325FF3}" type="datetimeFigureOut">
              <a:rPr lang="en-GB" smtClean="0">
                <a:solidFill>
                  <a:prstClr val="black">
                    <a:tint val="75000"/>
                  </a:prstClr>
                </a:solidFill>
              </a:rPr>
              <a:pPr/>
              <a:t>07/05/2015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23A333E-26EE-4F2E-ACD8-C8C674A4145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64688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061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EED7868-2B43-4EF7-AF95-A848698B3E15}" type="datetimeFigureOut">
              <a:rPr lang="en-GB"/>
              <a:pPr>
                <a:defRPr/>
              </a:pPr>
              <a:t>07/05/2015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4D2E492-4695-4A74-A464-40070FF6D762}" type="slidenum">
              <a:rPr lang="en-GB"/>
              <a:pPr>
                <a:defRPr/>
              </a:pPr>
              <a:t>‹#›</a:t>
            </a:fld>
            <a:endParaRPr lang="en-GB"/>
          </a:p>
        </p:txBody>
      </p:sp>
    </p:spTree>
    <p:extLst>
      <p:ext uri="{BB962C8B-B14F-4D97-AF65-F5344CB8AC3E}">
        <p14:creationId xmlns:p14="http://schemas.microsoft.com/office/powerpoint/2010/main" val="1070458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6FEDA-4E9A-4150-9D13-0F4DD3F5D386}" type="datetimeFigureOut">
              <a:rPr lang="en-GB" smtClean="0"/>
              <a:t>07/05/2015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44184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06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5D458D-137E-4AA2-BC41-EDA8576FF5E9}" type="datetime1">
              <a:rPr lang="en-US" smtClean="0">
                <a:solidFill>
                  <a:prstClr val="black">
                    <a:tint val="75000"/>
                  </a:prstClr>
                </a:solidFill>
              </a:rPr>
              <a:pPr/>
              <a:t>5/7/2015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8B1D03-17AB-4A66-8F27-278B6A3EC4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9084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06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4CA347B-403C-4825-8FBD-608FBD8B7EE7}" type="datetimeFigureOut">
              <a:rPr lang="en-GB"/>
              <a:pPr>
                <a:defRPr/>
              </a:pPr>
              <a:t>07/05/2015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65FF70B-15CD-44F0-BE21-C5DB6633CB45}" type="slidenum">
              <a:rPr lang="en-GB"/>
              <a:pPr>
                <a:defRPr/>
              </a:pPr>
              <a:t>‹#›</a:t>
            </a:fld>
            <a:endParaRPr lang="en-GB"/>
          </a:p>
        </p:txBody>
      </p:sp>
    </p:spTree>
    <p:extLst>
      <p:ext uri="{BB962C8B-B14F-4D97-AF65-F5344CB8AC3E}">
        <p14:creationId xmlns:p14="http://schemas.microsoft.com/office/powerpoint/2010/main" val="181033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705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6FEDA-4E9A-4150-9D13-0F4DD3F5D386}" type="datetimeFigureOut">
              <a:rPr lang="en-GB" smtClean="0"/>
              <a:t>07/05/2015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407888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C16FEDA-4E9A-4150-9D13-0F4DD3F5D386}" type="datetimeFigureOut">
              <a:rPr lang="en-GB" smtClean="0"/>
              <a:t>07/05/2015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884713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C16FEDA-4E9A-4150-9D13-0F4DD3F5D386}" type="datetimeFigureOut">
              <a:rPr lang="en-GB" smtClean="0"/>
              <a:t>07/05/2015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414745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C16FEDA-4E9A-4150-9D13-0F4DD3F5D386}" type="datetimeFigureOut">
              <a:rPr lang="en-GB" smtClean="0"/>
              <a:t>07/05/2015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421406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6FEDA-4E9A-4150-9D13-0F4DD3F5D386}" type="datetimeFigureOut">
              <a:rPr lang="en-GB" smtClean="0"/>
              <a:t>07/05/2015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29752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6FEDA-4E9A-4150-9D13-0F4DD3F5D386}" type="datetimeFigureOut">
              <a:rPr lang="en-GB" smtClean="0"/>
              <a:t>07/05/2015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265719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6FEDA-4E9A-4150-9D13-0F4DD3F5D386}" type="datetimeFigureOut">
              <a:rPr lang="en-GB" smtClean="0"/>
              <a:t>07/05/2015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7187A7-9BEB-4E19-90FD-EB939A52CFC1}" type="slidenum">
              <a:rPr lang="en-GB" smtClean="0"/>
              <a:t>‹#›</a:t>
            </a:fld>
            <a:endParaRPr lang="en-GB"/>
          </a:p>
        </p:txBody>
      </p:sp>
    </p:spTree>
    <p:extLst>
      <p:ext uri="{BB962C8B-B14F-4D97-AF65-F5344CB8AC3E}">
        <p14:creationId xmlns:p14="http://schemas.microsoft.com/office/powerpoint/2010/main" val="172632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FEDA-4E9A-4150-9D13-0F4DD3F5D386}" type="datetimeFigureOut">
              <a:rPr lang="en-GB" smtClean="0"/>
              <a:t>07/05/2015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187A7-9BEB-4E19-90FD-EB939A52CFC1}" type="slidenum">
              <a:rPr lang="en-GB" smtClean="0"/>
              <a:t>‹#›</a:t>
            </a:fld>
            <a:endParaRPr lang="en-GB"/>
          </a:p>
        </p:txBody>
      </p:sp>
    </p:spTree>
    <p:extLst>
      <p:ext uri="{BB962C8B-B14F-4D97-AF65-F5344CB8AC3E}">
        <p14:creationId xmlns:p14="http://schemas.microsoft.com/office/powerpoint/2010/main" val="29753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3659B-ADFB-4786-AFA7-69F20FB7A21A}" type="datetime1">
              <a:rPr lang="en-US" smtClean="0">
                <a:solidFill>
                  <a:prstClr val="black">
                    <a:tint val="75000"/>
                  </a:prstClr>
                </a:solidFill>
              </a:rPr>
              <a:pPr/>
              <a:t>5/7/2015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1D03-17AB-4A66-8F27-278B6A3EC4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61263"/>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7FC6E19-7948-4EB4-925C-F3EE237DB459}" type="datetimeFigureOut">
              <a:rPr lang="en-GB">
                <a:cs typeface="Arial" charset="0"/>
              </a:rPr>
              <a:pPr>
                <a:defRPr/>
              </a:pPr>
              <a:t>07/05/2015</a:t>
            </a:fld>
            <a:endParaRPr lang="en-GB">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GB">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DFB306D6-A273-42B5-82ED-0C0E650B4A71}" type="slidenum">
              <a:rPr lang="en-GB">
                <a:cs typeface="Arial" charset="0"/>
              </a:rPr>
              <a:pPr>
                <a:defRPr/>
              </a:pPr>
              <a:t>‹#›</a:t>
            </a:fld>
            <a:endParaRPr lang="en-GB">
              <a:cs typeface="Arial" charset="0"/>
            </a:endParaRPr>
          </a:p>
        </p:txBody>
      </p:sp>
    </p:spTree>
    <p:extLst>
      <p:ext uri="{BB962C8B-B14F-4D97-AF65-F5344CB8AC3E}">
        <p14:creationId xmlns:p14="http://schemas.microsoft.com/office/powerpoint/2010/main" val="20401762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15265-8396-4C45-B288-369ED2325FF3}"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A333E-26EE-4F2E-ACD8-C8C674A4145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62947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C06620D-DF06-455B-83DF-0FCA8977FFA1}" type="datetimeFigureOut">
              <a:rPr lang="en-GB">
                <a:cs typeface="Arial" charset="0"/>
              </a:rPr>
              <a:pPr>
                <a:defRPr/>
              </a:pPr>
              <a:t>07/05/2015</a:t>
            </a:fld>
            <a:endParaRPr lang="en-GB">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GB">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2B59AD6-3A62-4592-A18A-8852148BF6BC}" type="slidenum">
              <a:rPr lang="en-GB">
                <a:cs typeface="Arial" charset="0"/>
              </a:rPr>
              <a:pPr>
                <a:defRPr/>
              </a:pPr>
              <a:t>‹#›</a:t>
            </a:fld>
            <a:endParaRPr lang="en-GB">
              <a:cs typeface="Arial" charset="0"/>
            </a:endParaRPr>
          </a:p>
        </p:txBody>
      </p:sp>
    </p:spTree>
    <p:extLst>
      <p:ext uri="{BB962C8B-B14F-4D97-AF65-F5344CB8AC3E}">
        <p14:creationId xmlns:p14="http://schemas.microsoft.com/office/powerpoint/2010/main" val="66750905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2E79-4900-4A77-896F-89BBE3A68C67}" type="datetimeFigureOut">
              <a:rPr lang="en-GB" smtClean="0">
                <a:solidFill>
                  <a:prstClr val="black">
                    <a:tint val="75000"/>
                  </a:prstClr>
                </a:solidFill>
              </a:rPr>
              <a:pPr/>
              <a:t>07/05/2015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42AA-D3FC-4C6A-9DB7-C97B57B92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333368"/>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6.jpe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6.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hyperlink" Target="http://www.whocaresscotland.org/" TargetMode="External"/><Relationship Id="rId2" Type="http://schemas.openxmlformats.org/officeDocument/2006/relationships/image" Target="../media/image60.jpeg"/><Relationship Id="rId1" Type="http://schemas.openxmlformats.org/officeDocument/2006/relationships/slideLayout" Target="../slideLayouts/slideLayout26.xml"/><Relationship Id="rId4" Type="http://schemas.openxmlformats.org/officeDocument/2006/relationships/hyperlink" Target="mailto:ddunlop@whocaresscotlan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whocaresscotland.org/"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mailto:ddunlop@whocaresscotland.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79055"/>
            <a:ext cx="7772400" cy="1470025"/>
          </a:xfrm>
        </p:spPr>
        <p:txBody>
          <a:bodyPr>
            <a:normAutofit fontScale="90000"/>
          </a:bodyPr>
          <a:lstStyle/>
          <a:p>
            <a:r>
              <a:rPr lang="en-GB" sz="3600" dirty="0" smtClean="0"/>
              <a:t>Second Annual</a:t>
            </a:r>
            <a:r>
              <a:rPr lang="en-GB" dirty="0" smtClean="0"/>
              <a:t/>
            </a:r>
            <a:br>
              <a:rPr lang="en-GB" dirty="0" smtClean="0"/>
            </a:br>
            <a:r>
              <a:rPr lang="en-GB" b="1" dirty="0" smtClean="0">
                <a:solidFill>
                  <a:schemeClr val="tx2"/>
                </a:solidFill>
              </a:rPr>
              <a:t>UK Knowledge Mobilisation Forum</a:t>
            </a:r>
            <a:endParaRPr lang="en-GB" b="1" dirty="0">
              <a:solidFill>
                <a:schemeClr val="tx2"/>
              </a:solidFill>
            </a:endParaRPr>
          </a:p>
        </p:txBody>
      </p:sp>
      <p:sp>
        <p:nvSpPr>
          <p:cNvPr id="3" name="Subtitle 2"/>
          <p:cNvSpPr>
            <a:spLocks noGrp="1"/>
          </p:cNvSpPr>
          <p:nvPr>
            <p:ph type="subTitle" idx="1"/>
          </p:nvPr>
        </p:nvSpPr>
        <p:spPr>
          <a:xfrm>
            <a:off x="1371600" y="4052664"/>
            <a:ext cx="6400800" cy="1752600"/>
          </a:xfrm>
        </p:spPr>
        <p:txBody>
          <a:bodyPr>
            <a:normAutofit/>
          </a:bodyPr>
          <a:lstStyle/>
          <a:p>
            <a:r>
              <a:rPr lang="en-GB" sz="2400" dirty="0" smtClean="0"/>
              <a:t>13-14 April 2015</a:t>
            </a:r>
          </a:p>
          <a:p>
            <a:r>
              <a:rPr lang="en-GB" sz="2400" dirty="0" smtClean="0"/>
              <a:t>Royal College of Physicians of Edinburgh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471" y="1097310"/>
            <a:ext cx="1828804" cy="1828804"/>
          </a:xfrm>
          <a:prstGeom prst="rect">
            <a:avLst/>
          </a:prstGeom>
        </p:spPr>
      </p:pic>
    </p:spTree>
    <p:extLst>
      <p:ext uri="{BB962C8B-B14F-4D97-AF65-F5344CB8AC3E}">
        <p14:creationId xmlns:p14="http://schemas.microsoft.com/office/powerpoint/2010/main" val="1543426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GB" sz="6600" b="1" dirty="0" smtClean="0">
                <a:solidFill>
                  <a:schemeClr val="accent6"/>
                </a:solidFill>
              </a:rPr>
              <a:t>Outcomes over time</a:t>
            </a:r>
            <a:endParaRPr lang="en-GB" sz="66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971600" cy="971600"/>
          </a:xfrm>
          <a:prstGeom prst="rect">
            <a:avLst/>
          </a:prstGeom>
          <a:ln>
            <a:noFill/>
          </a:ln>
          <a:effectLst>
            <a:outerShdw blurRad="292100" dist="139700" dir="2700000" algn="tl" rotWithShape="0">
              <a:srgbClr val="333333">
                <a:alpha val="65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1222895885"/>
              </p:ext>
            </p:extLst>
          </p:nvPr>
        </p:nvGraphicFramePr>
        <p:xfrm>
          <a:off x="592413" y="1185847"/>
          <a:ext cx="8064896" cy="4608511"/>
        </p:xfrm>
        <a:graphic>
          <a:graphicData uri="http://schemas.openxmlformats.org/drawingml/2006/table">
            <a:tbl>
              <a:tblPr firstRow="1" bandRow="1">
                <a:tableStyleId>{21E4AEA4-8DFA-4A89-87EB-49C32662AFE0}</a:tableStyleId>
              </a:tblPr>
              <a:tblGrid>
                <a:gridCol w="2712301"/>
                <a:gridCol w="2712301"/>
                <a:gridCol w="2640294"/>
              </a:tblGrid>
              <a:tr h="467317">
                <a:tc>
                  <a:txBody>
                    <a:bodyPr/>
                    <a:lstStyle/>
                    <a:p>
                      <a:pPr algn="ctr"/>
                      <a:r>
                        <a:rPr lang="en-GB" sz="2000" dirty="0" smtClean="0"/>
                        <a:t>Area</a:t>
                      </a:r>
                      <a:endParaRPr lang="en-GB" sz="2000" dirty="0"/>
                    </a:p>
                  </a:txBody>
                  <a:tcPr/>
                </a:tc>
                <a:tc>
                  <a:txBody>
                    <a:bodyPr/>
                    <a:lstStyle/>
                    <a:p>
                      <a:pPr algn="ctr"/>
                      <a:r>
                        <a:rPr lang="en-GB" sz="2000" dirty="0" smtClean="0"/>
                        <a:t>2002</a:t>
                      </a:r>
                      <a:endParaRPr lang="en-GB" sz="2000" dirty="0"/>
                    </a:p>
                  </a:txBody>
                  <a:tcPr/>
                </a:tc>
                <a:tc>
                  <a:txBody>
                    <a:bodyPr/>
                    <a:lstStyle/>
                    <a:p>
                      <a:pPr algn="ctr"/>
                      <a:r>
                        <a:rPr lang="en-GB" sz="2000" dirty="0" smtClean="0"/>
                        <a:t>2012</a:t>
                      </a:r>
                      <a:endParaRPr lang="en-GB" sz="2000" dirty="0"/>
                    </a:p>
                  </a:txBody>
                  <a:tcPr/>
                </a:tc>
              </a:tr>
              <a:tr h="467317">
                <a:tc>
                  <a:txBody>
                    <a:bodyPr/>
                    <a:lstStyle/>
                    <a:p>
                      <a:pPr algn="r"/>
                      <a:r>
                        <a:rPr lang="en-GB" sz="1600" b="1" dirty="0" smtClean="0"/>
                        <a:t>% CEYP </a:t>
                      </a:r>
                      <a:r>
                        <a:rPr lang="en-GB" sz="1600" b="1" baseline="0" dirty="0" smtClean="0"/>
                        <a:t> in </a:t>
                      </a:r>
                      <a:r>
                        <a:rPr lang="en-GB" sz="1600" b="1" dirty="0" smtClean="0"/>
                        <a:t>Higher education</a:t>
                      </a:r>
                      <a:endParaRPr lang="en-GB" sz="1600" b="1" dirty="0"/>
                    </a:p>
                  </a:txBody>
                  <a:tcPr/>
                </a:tc>
                <a:tc>
                  <a:txBody>
                    <a:bodyPr/>
                    <a:lstStyle/>
                    <a:p>
                      <a:pPr algn="ctr"/>
                      <a:r>
                        <a:rPr lang="en-GB" sz="1600" dirty="0" smtClean="0"/>
                        <a:t>1%</a:t>
                      </a:r>
                      <a:endParaRPr lang="en-GB" sz="1600" dirty="0"/>
                    </a:p>
                  </a:txBody>
                  <a:tcPr anchor="ctr"/>
                </a:tc>
                <a:tc>
                  <a:txBody>
                    <a:bodyPr/>
                    <a:lstStyle/>
                    <a:p>
                      <a:pPr algn="ctr"/>
                      <a:r>
                        <a:rPr lang="en-GB" sz="1600" dirty="0" smtClean="0"/>
                        <a:t>4%</a:t>
                      </a:r>
                      <a:endParaRPr lang="en-GB" sz="1600" dirty="0"/>
                    </a:p>
                  </a:txBody>
                  <a:tcPr anchor="ctr"/>
                </a:tc>
              </a:tr>
              <a:tr h="626396">
                <a:tc>
                  <a:txBody>
                    <a:bodyPr/>
                    <a:lstStyle/>
                    <a:p>
                      <a:pPr algn="r"/>
                      <a:r>
                        <a:rPr lang="en-GB" sz="1600" b="1" dirty="0" smtClean="0"/>
                        <a:t>% CEYP</a:t>
                      </a:r>
                      <a:r>
                        <a:rPr lang="en-GB" sz="1600" b="1" baseline="0" dirty="0" smtClean="0"/>
                        <a:t> with </a:t>
                      </a:r>
                      <a:r>
                        <a:rPr lang="en-GB" sz="1600" b="1" dirty="0" smtClean="0"/>
                        <a:t>Mental Health problems</a:t>
                      </a:r>
                      <a:endParaRPr lang="en-GB" sz="1600" b="1" dirty="0"/>
                    </a:p>
                  </a:txBody>
                  <a:tcPr/>
                </a:tc>
                <a:tc>
                  <a:txBody>
                    <a:bodyPr/>
                    <a:lstStyle/>
                    <a:p>
                      <a:pPr algn="ctr"/>
                      <a:r>
                        <a:rPr lang="en-GB" sz="1600" dirty="0" smtClean="0"/>
                        <a:t>45%</a:t>
                      </a:r>
                      <a:endParaRPr lang="en-GB" sz="1600" dirty="0"/>
                    </a:p>
                  </a:txBody>
                  <a:tcPr anchor="ctr"/>
                </a:tc>
                <a:tc>
                  <a:txBody>
                    <a:bodyPr/>
                    <a:lstStyle/>
                    <a:p>
                      <a:pPr algn="ctr"/>
                      <a:r>
                        <a:rPr lang="en-GB" sz="1600" dirty="0" smtClean="0"/>
                        <a:t>50%</a:t>
                      </a:r>
                      <a:endParaRPr lang="en-GB" sz="1600" dirty="0"/>
                    </a:p>
                  </a:txBody>
                  <a:tcPr anchor="ctr"/>
                </a:tc>
              </a:tr>
              <a:tr h="626396">
                <a:tc>
                  <a:txBody>
                    <a:bodyPr/>
                    <a:lstStyle/>
                    <a:p>
                      <a:pPr algn="r"/>
                      <a:r>
                        <a:rPr lang="en-GB" sz="1600" b="1" dirty="0" smtClean="0"/>
                        <a:t>%  CEYP</a:t>
                      </a:r>
                      <a:r>
                        <a:rPr lang="en-GB" sz="1600" b="1" baseline="0" dirty="0" smtClean="0"/>
                        <a:t> presenting as homeless </a:t>
                      </a:r>
                      <a:r>
                        <a:rPr lang="en-GB" sz="1600" b="1" dirty="0" smtClean="0"/>
                        <a:t>Homelessness</a:t>
                      </a:r>
                      <a:endParaRPr lang="en-GB" sz="1600" b="1" dirty="0"/>
                    </a:p>
                  </a:txBody>
                  <a:tcPr/>
                </a:tc>
                <a:tc>
                  <a:txBody>
                    <a:bodyPr/>
                    <a:lstStyle/>
                    <a:p>
                      <a:pPr algn="ctr"/>
                      <a:r>
                        <a:rPr lang="en-GB" sz="1600" dirty="0" smtClean="0"/>
                        <a:t>30%</a:t>
                      </a:r>
                      <a:endParaRPr lang="en-GB" sz="1600" dirty="0"/>
                    </a:p>
                  </a:txBody>
                  <a:tcPr anchor="ctr"/>
                </a:tc>
                <a:tc>
                  <a:txBody>
                    <a:bodyPr/>
                    <a:lstStyle/>
                    <a:p>
                      <a:pPr algn="ctr"/>
                      <a:r>
                        <a:rPr lang="en-GB" sz="1600" dirty="0" smtClean="0"/>
                        <a:t>30%</a:t>
                      </a:r>
                      <a:endParaRPr lang="en-GB" sz="1600" dirty="0"/>
                    </a:p>
                  </a:txBody>
                  <a:tcPr anchor="ctr"/>
                </a:tc>
              </a:tr>
              <a:tr h="626396">
                <a:tc>
                  <a:txBody>
                    <a:bodyPr/>
                    <a:lstStyle/>
                    <a:p>
                      <a:pPr algn="r"/>
                      <a:r>
                        <a:rPr lang="en-GB" sz="1600" b="1" dirty="0" smtClean="0"/>
                        <a:t>% CEYP sustaining a Positive destination</a:t>
                      </a:r>
                      <a:endParaRPr lang="en-GB" sz="1600" b="1" dirty="0"/>
                    </a:p>
                  </a:txBody>
                  <a:tcPr/>
                </a:tc>
                <a:tc>
                  <a:txBody>
                    <a:bodyPr/>
                    <a:lstStyle/>
                    <a:p>
                      <a:pPr algn="ctr"/>
                      <a:r>
                        <a:rPr lang="en-GB" sz="1600" dirty="0" smtClean="0"/>
                        <a:t>n/a</a:t>
                      </a:r>
                    </a:p>
                  </a:txBody>
                  <a:tcPr anchor="ctr"/>
                </a:tc>
                <a:tc>
                  <a:txBody>
                    <a:bodyPr/>
                    <a:lstStyle/>
                    <a:p>
                      <a:pPr algn="ctr"/>
                      <a:r>
                        <a:rPr lang="en-GB" sz="1600" dirty="0" smtClean="0"/>
                        <a:t>55% sustained </a:t>
                      </a:r>
                      <a:endParaRPr lang="en-GB" sz="1600" dirty="0"/>
                    </a:p>
                  </a:txBody>
                  <a:tcPr anchor="ctr"/>
                </a:tc>
              </a:tr>
              <a:tr h="700976">
                <a:tc>
                  <a:txBody>
                    <a:bodyPr/>
                    <a:lstStyle/>
                    <a:p>
                      <a:pPr algn="r"/>
                      <a:r>
                        <a:rPr lang="en-GB" sz="1600" b="1" dirty="0" smtClean="0"/>
                        <a:t>% CEYP Represented in the adult prison</a:t>
                      </a:r>
                      <a:r>
                        <a:rPr lang="en-GB" sz="1600" b="1" baseline="0" dirty="0" smtClean="0"/>
                        <a:t> population</a:t>
                      </a:r>
                      <a:endParaRPr lang="en-GB" sz="1600"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                        27%</a:t>
                      </a:r>
                      <a:r>
                        <a:rPr lang="en-GB" sz="1600" baseline="0" dirty="0" smtClean="0"/>
                        <a:t>                                                     50</a:t>
                      </a:r>
                      <a:r>
                        <a:rPr lang="en-GB" sz="1600" dirty="0" smtClean="0"/>
                        <a:t>%</a:t>
                      </a:r>
                      <a:endParaRPr lang="en-GB" sz="1600" dirty="0"/>
                    </a:p>
                  </a:txBody>
                  <a:tcPr anchor="ctr"/>
                </a:tc>
                <a:tc hMerge="1">
                  <a:txBody>
                    <a:bodyPr/>
                    <a:lstStyle/>
                    <a:p>
                      <a:pPr algn="ctr"/>
                      <a:endParaRPr lang="en-GB" sz="1600" dirty="0"/>
                    </a:p>
                  </a:txBody>
                  <a:tcPr/>
                </a:tc>
              </a:tr>
              <a:tr h="626396">
                <a:tc>
                  <a:txBody>
                    <a:bodyPr/>
                    <a:lstStyle/>
                    <a:p>
                      <a:pPr algn="r"/>
                      <a:r>
                        <a:rPr lang="en-GB" sz="1600" b="1" dirty="0" smtClean="0"/>
                        <a:t>% CEYP who</a:t>
                      </a:r>
                      <a:r>
                        <a:rPr lang="en-GB" sz="1600" b="1" baseline="0" dirty="0" smtClean="0"/>
                        <a:t> are </a:t>
                      </a:r>
                      <a:r>
                        <a:rPr lang="en-GB" sz="1600" b="1" dirty="0" smtClean="0"/>
                        <a:t>Young offenders</a:t>
                      </a:r>
                      <a:endParaRPr lang="en-GB" sz="1600" b="1" dirty="0"/>
                    </a:p>
                  </a:txBody>
                  <a:tcPr/>
                </a:tc>
                <a:tc>
                  <a:txBody>
                    <a:bodyPr/>
                    <a:lstStyle/>
                    <a:p>
                      <a:pPr algn="ctr"/>
                      <a:r>
                        <a:rPr lang="en-GB" sz="1600" dirty="0" smtClean="0"/>
                        <a:t>n/a </a:t>
                      </a:r>
                      <a:endParaRPr lang="en-GB" sz="1600" dirty="0"/>
                    </a:p>
                  </a:txBody>
                  <a:tcPr anchor="ctr"/>
                </a:tc>
                <a:tc>
                  <a:txBody>
                    <a:bodyPr/>
                    <a:lstStyle/>
                    <a:p>
                      <a:pPr algn="ctr"/>
                      <a:r>
                        <a:rPr lang="en-GB" sz="1600" dirty="0" smtClean="0"/>
                        <a:t>&gt;80% </a:t>
                      </a:r>
                    </a:p>
                  </a:txBody>
                  <a:tcPr anchor="ctr"/>
                </a:tc>
              </a:tr>
              <a:tr h="467317">
                <a:tc>
                  <a:txBody>
                    <a:bodyPr/>
                    <a:lstStyle/>
                    <a:p>
                      <a:pPr algn="r"/>
                      <a:r>
                        <a:rPr lang="en-GB" sz="1600" b="1" dirty="0" smtClean="0"/>
                        <a:t>Premature death</a:t>
                      </a:r>
                      <a:endParaRPr lang="en-GB" sz="1600" b="1" dirty="0"/>
                    </a:p>
                  </a:txBody>
                  <a:tcPr/>
                </a:tc>
                <a:tc gridSpan="2">
                  <a:txBody>
                    <a:bodyPr/>
                    <a:lstStyle/>
                    <a:p>
                      <a:pPr algn="ctr"/>
                      <a:r>
                        <a:rPr lang="en-GB" sz="1600" dirty="0" smtClean="0"/>
                        <a:t> YCLs 20 times</a:t>
                      </a:r>
                      <a:r>
                        <a:rPr lang="en-GB" sz="1600" baseline="0" dirty="0" smtClean="0"/>
                        <a:t> more likely to die prematurely</a:t>
                      </a:r>
                      <a:endParaRPr lang="en-GB" sz="1600" b="1" dirty="0"/>
                    </a:p>
                  </a:txBody>
                  <a:tcPr anchor="ctr"/>
                </a:tc>
                <a:tc hMerge="1">
                  <a:txBody>
                    <a:bodyPr/>
                    <a:lstStyle/>
                    <a:p>
                      <a:pPr algn="ctr"/>
                      <a:endParaRPr lang="en-GB" sz="1600" dirty="0"/>
                    </a:p>
                  </a:txBody>
                  <a:tcPr/>
                </a:tc>
              </a:tr>
            </a:tbl>
          </a:graphicData>
        </a:graphic>
      </p:graphicFrame>
      <p:pic>
        <p:nvPicPr>
          <p:cNvPr id="5" name="Picture 4" descr="LOGO"/>
          <p:cNvPicPr/>
          <p:nvPr/>
        </p:nvPicPr>
        <p:blipFill>
          <a:blip r:embed="rId4">
            <a:extLst>
              <a:ext uri="{28A0092B-C50C-407E-A947-70E740481C1C}">
                <a14:useLocalDpi xmlns:a14="http://schemas.microsoft.com/office/drawing/2010/main" val="0"/>
              </a:ext>
            </a:extLst>
          </a:blip>
          <a:srcRect t="22681" b="26807"/>
          <a:stretch>
            <a:fillRect/>
          </a:stretch>
        </p:blipFill>
        <p:spPr bwMode="auto">
          <a:xfrm>
            <a:off x="5390665" y="5946904"/>
            <a:ext cx="3753335" cy="911096"/>
          </a:xfrm>
          <a:prstGeom prst="rect">
            <a:avLst/>
          </a:prstGeom>
          <a:noFill/>
          <a:ln>
            <a:noFill/>
          </a:ln>
          <a:effec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990" y="5306174"/>
            <a:ext cx="1110440" cy="9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3347" y="2636912"/>
            <a:ext cx="9108502" cy="1446550"/>
          </a:xfrm>
          <a:prstGeom prst="rect">
            <a:avLst/>
          </a:prstGeom>
          <a:solidFill>
            <a:srgbClr val="F79646"/>
          </a:solidFill>
        </p:spPr>
        <p:txBody>
          <a:bodyPr wrap="square" rtlCol="0">
            <a:spAutoFit/>
          </a:bodyPr>
          <a:lstStyle/>
          <a:p>
            <a:r>
              <a:rPr lang="en-GB" sz="8800" b="1" dirty="0">
                <a:solidFill>
                  <a:prstClr val="black"/>
                </a:solidFill>
              </a:rPr>
              <a:t>£2,500,000,000.00</a:t>
            </a:r>
            <a:endParaRPr lang="en-GB" b="1" dirty="0">
              <a:solidFill>
                <a:prstClr val="black"/>
              </a:solidFill>
            </a:endParaRPr>
          </a:p>
        </p:txBody>
      </p:sp>
    </p:spTree>
    <p:extLst>
      <p:ext uri="{BB962C8B-B14F-4D97-AF65-F5344CB8AC3E}">
        <p14:creationId xmlns:p14="http://schemas.microsoft.com/office/powerpoint/2010/main" val="20507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7300" b="1" dirty="0" smtClean="0">
                <a:solidFill>
                  <a:schemeClr val="accent6"/>
                </a:solidFill>
              </a:rPr>
              <a:t>From Everest to Harvard University</a:t>
            </a:r>
            <a:endParaRPr lang="en-GB" b="1" dirty="0">
              <a:solidFill>
                <a:schemeClr val="accent6"/>
              </a:solidFill>
            </a:endParaRPr>
          </a:p>
        </p:txBody>
      </p:sp>
      <p:pic>
        <p:nvPicPr>
          <p:cNvPr id="1026" name="Picture 2" descr="C:\Users\ddunlop.WHOCARES\AppData\Local\Microsoft\Windows\Temporary Internet Files\Content.Outlook\5L3VNPYD\Base Camp group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4864"/>
            <a:ext cx="4572000" cy="4114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204864"/>
            <a:ext cx="4900963" cy="433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234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GB" sz="6600" b="1" dirty="0" smtClean="0">
                <a:solidFill>
                  <a:schemeClr val="accent6"/>
                </a:solidFill>
              </a:rPr>
              <a:t>Young people said</a:t>
            </a:r>
            <a:endParaRPr lang="en-GB" sz="66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sp>
        <p:nvSpPr>
          <p:cNvPr id="6" name="Oval Callout 5"/>
          <p:cNvSpPr/>
          <p:nvPr/>
        </p:nvSpPr>
        <p:spPr>
          <a:xfrm>
            <a:off x="0" y="1031056"/>
            <a:ext cx="4032448" cy="2410875"/>
          </a:xfrm>
          <a:prstGeom prst="wedgeEllipseCallout">
            <a:avLst>
              <a:gd name="adj1" fmla="val -44745"/>
              <a:gd name="adj2" fmla="val 172960"/>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6600" b="1" dirty="0">
                <a:solidFill>
                  <a:prstClr val="white"/>
                </a:solidFill>
              </a:rPr>
              <a:t>Listen</a:t>
            </a:r>
          </a:p>
        </p:txBody>
      </p:sp>
      <p:sp>
        <p:nvSpPr>
          <p:cNvPr id="7" name="Oval Callout 6"/>
          <p:cNvSpPr/>
          <p:nvPr/>
        </p:nvSpPr>
        <p:spPr>
          <a:xfrm>
            <a:off x="3563888" y="999426"/>
            <a:ext cx="4032448" cy="2410875"/>
          </a:xfrm>
          <a:prstGeom prst="wedgeEllipseCallout">
            <a:avLst>
              <a:gd name="adj1" fmla="val -134560"/>
              <a:gd name="adj2" fmla="val 182738"/>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a:solidFill>
                  <a:prstClr val="white"/>
                </a:solidFill>
              </a:rPr>
              <a:t>Do care with us, not to us </a:t>
            </a:r>
          </a:p>
        </p:txBody>
      </p:sp>
      <p:sp>
        <p:nvSpPr>
          <p:cNvPr id="8" name="Oval Callout 7"/>
          <p:cNvSpPr/>
          <p:nvPr/>
        </p:nvSpPr>
        <p:spPr>
          <a:xfrm>
            <a:off x="5079593" y="4103986"/>
            <a:ext cx="3668872" cy="2760075"/>
          </a:xfrm>
          <a:prstGeom prst="wedgeEllipseCallout">
            <a:avLst>
              <a:gd name="adj1" fmla="val -177137"/>
              <a:gd name="adj2" fmla="val 35094"/>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7200" b="1" dirty="0">
                <a:solidFill>
                  <a:prstClr val="white"/>
                </a:solidFill>
              </a:rPr>
              <a:t>Loved</a:t>
            </a:r>
          </a:p>
        </p:txBody>
      </p:sp>
      <p:sp>
        <p:nvSpPr>
          <p:cNvPr id="10" name="Oval Callout 9"/>
          <p:cNvSpPr/>
          <p:nvPr/>
        </p:nvSpPr>
        <p:spPr>
          <a:xfrm>
            <a:off x="4788024" y="2204864"/>
            <a:ext cx="4256857" cy="2070515"/>
          </a:xfrm>
          <a:prstGeom prst="wedgeEllipseCallout">
            <a:avLst>
              <a:gd name="adj1" fmla="val -152031"/>
              <a:gd name="adj2" fmla="val 151515"/>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7200" b="1" dirty="0">
                <a:solidFill>
                  <a:prstClr val="white"/>
                </a:solidFill>
              </a:rPr>
              <a:t>Stigma</a:t>
            </a:r>
            <a:endParaRPr lang="en-GB" sz="7200" b="1" dirty="0">
              <a:solidFill>
                <a:prstClr val="white"/>
              </a:solidFill>
            </a:endParaRPr>
          </a:p>
        </p:txBody>
      </p:sp>
    </p:spTree>
    <p:extLst>
      <p:ext uri="{BB962C8B-B14F-4D97-AF65-F5344CB8AC3E}">
        <p14:creationId xmlns:p14="http://schemas.microsoft.com/office/powerpoint/2010/main" val="383247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Love matter 3-S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7624" y="764704"/>
            <a:ext cx="6898184" cy="5174092"/>
          </a:xfrm>
        </p:spPr>
      </p:pic>
    </p:spTree>
    <p:extLst>
      <p:ext uri="{BB962C8B-B14F-4D97-AF65-F5344CB8AC3E}">
        <p14:creationId xmlns:p14="http://schemas.microsoft.com/office/powerpoint/2010/main" val="250482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7748" y="52388"/>
            <a:ext cx="9039740" cy="922337"/>
          </a:xfrm>
          <a:solidFill>
            <a:schemeClr val="bg1"/>
          </a:solidFill>
        </p:spPr>
        <p:txBody>
          <a:bodyPr>
            <a:normAutofit/>
          </a:bodyPr>
          <a:lstStyle/>
          <a:p>
            <a:pPr algn="l" eaLnBrk="1" hangingPunct="1"/>
            <a:r>
              <a:rPr lang="en-GB" b="1" dirty="0" smtClean="0">
                <a:solidFill>
                  <a:schemeClr val="accent6"/>
                </a:solidFill>
              </a:rPr>
              <a:t>The Love Children in  Care need</a:t>
            </a:r>
          </a:p>
        </p:txBody>
      </p:sp>
      <p:sp>
        <p:nvSpPr>
          <p:cNvPr id="22531" name="Text Box 3"/>
          <p:cNvSpPr txBox="1">
            <a:spLocks noChangeArrowheads="1"/>
          </p:cNvSpPr>
          <p:nvPr/>
        </p:nvSpPr>
        <p:spPr bwMode="auto">
          <a:xfrm>
            <a:off x="539750" y="2708275"/>
            <a:ext cx="8135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dirty="0">
              <a:solidFill>
                <a:prstClr val="black"/>
              </a:solidFill>
            </a:endParaRPr>
          </a:p>
        </p:txBody>
      </p:sp>
      <p:sp>
        <p:nvSpPr>
          <p:cNvPr id="22532" name="Text Box 4"/>
          <p:cNvSpPr txBox="1">
            <a:spLocks noChangeArrowheads="1"/>
          </p:cNvSpPr>
          <p:nvPr/>
        </p:nvSpPr>
        <p:spPr bwMode="auto">
          <a:xfrm>
            <a:off x="468313" y="2565400"/>
            <a:ext cx="820737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1640"/>
            <a:ext cx="9156060" cy="639045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6981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152" t="33202" r="63299" b="11007"/>
          <a:stretch/>
        </p:blipFill>
        <p:spPr bwMode="auto">
          <a:xfrm>
            <a:off x="1115616" y="-14405"/>
            <a:ext cx="7087387" cy="68811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692696"/>
            <a:ext cx="1015663" cy="5256584"/>
          </a:xfrm>
          <a:prstGeom prst="rect">
            <a:avLst/>
          </a:prstGeom>
          <a:noFill/>
        </p:spPr>
        <p:txBody>
          <a:bodyPr vert="vert270" wrap="square" rtlCol="0">
            <a:spAutoFit/>
          </a:bodyPr>
          <a:lstStyle/>
          <a:p>
            <a:pPr algn="ctr"/>
            <a:r>
              <a:rPr lang="en-GB" sz="5400" b="1" dirty="0">
                <a:solidFill>
                  <a:srgbClr val="F79646"/>
                </a:solidFill>
              </a:rPr>
              <a:t>Please Listen</a:t>
            </a:r>
            <a:endParaRPr lang="en-GB" sz="5400" b="1" dirty="0">
              <a:solidFill>
                <a:srgbClr val="F79646"/>
              </a:solidFill>
            </a:endParaRPr>
          </a:p>
        </p:txBody>
      </p:sp>
      <p:sp>
        <p:nvSpPr>
          <p:cNvPr id="4" name="TextBox 3"/>
          <p:cNvSpPr txBox="1"/>
          <p:nvPr/>
        </p:nvSpPr>
        <p:spPr>
          <a:xfrm>
            <a:off x="8028383" y="764704"/>
            <a:ext cx="1015663" cy="5256584"/>
          </a:xfrm>
          <a:prstGeom prst="rect">
            <a:avLst/>
          </a:prstGeom>
          <a:noFill/>
        </p:spPr>
        <p:txBody>
          <a:bodyPr vert="vert270" wrap="square" rtlCol="0">
            <a:spAutoFit/>
          </a:bodyPr>
          <a:lstStyle/>
          <a:p>
            <a:pPr algn="ctr"/>
            <a:r>
              <a:rPr lang="en-GB" sz="5400" b="1" dirty="0">
                <a:solidFill>
                  <a:srgbClr val="F79646"/>
                </a:solidFill>
              </a:rPr>
              <a:t>Please Listen</a:t>
            </a:r>
            <a:endParaRPr lang="en-GB" sz="5400" b="1" dirty="0">
              <a:solidFill>
                <a:srgbClr val="F79646"/>
              </a:solidFill>
            </a:endParaRPr>
          </a:p>
        </p:txBody>
      </p:sp>
    </p:spTree>
    <p:extLst>
      <p:ext uri="{BB962C8B-B14F-4D97-AF65-F5344CB8AC3E}">
        <p14:creationId xmlns:p14="http://schemas.microsoft.com/office/powerpoint/2010/main" val="521787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6537" y="65695"/>
            <a:ext cx="6089799" cy="1131057"/>
          </a:xfrm>
        </p:spPr>
        <p:txBody>
          <a:bodyPr>
            <a:normAutofit/>
          </a:bodyPr>
          <a:lstStyle/>
          <a:p>
            <a:r>
              <a:rPr lang="en-GB" sz="3600" b="1" dirty="0" smtClean="0">
                <a:solidFill>
                  <a:srgbClr val="F79646"/>
                </a:solidFill>
              </a:rPr>
              <a:t>CYP ACT  - ‘Act for Care’</a:t>
            </a:r>
            <a:endParaRPr lang="en-GB" sz="3600" b="1" dirty="0">
              <a:solidFill>
                <a:srgbClr val="F79646"/>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4624"/>
            <a:ext cx="1421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F78B257-1F80-403A-B207-FB434B8062E6" descr="ima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610" y="1412776"/>
            <a:ext cx="2286125" cy="30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13F799EC-731D-4200-8791-247D49B76823" descr="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1988840"/>
            <a:ext cx="2676550" cy="355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65CA1B2E-08C9-4FB0-AB19-B312A148B705" descr="image.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3109520"/>
            <a:ext cx="2808312" cy="37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16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83" y="0"/>
            <a:ext cx="9144001" cy="6832419"/>
          </a:xfrm>
        </p:spPr>
      </p:pic>
      <p:sp>
        <p:nvSpPr>
          <p:cNvPr id="7" name="TextBox 6"/>
          <p:cNvSpPr txBox="1"/>
          <p:nvPr/>
        </p:nvSpPr>
        <p:spPr>
          <a:xfrm>
            <a:off x="0" y="4180344"/>
            <a:ext cx="9144000" cy="2677656"/>
          </a:xfrm>
          <a:prstGeom prst="rect">
            <a:avLst/>
          </a:prstGeom>
          <a:solidFill>
            <a:schemeClr val="bg1"/>
          </a:solidFill>
        </p:spPr>
        <p:txBody>
          <a:bodyPr wrap="square" rtlCol="0">
            <a:spAutoFit/>
          </a:bodyPr>
          <a:lstStyle/>
          <a:p>
            <a:r>
              <a:rPr lang="en-GB" sz="2400" b="1" i="1" dirty="0">
                <a:solidFill>
                  <a:prstClr val="black"/>
                </a:solidFill>
              </a:rPr>
              <a:t>‘I </a:t>
            </a:r>
            <a:r>
              <a:rPr lang="en-GB" sz="2400" b="1" i="1" dirty="0">
                <a:solidFill>
                  <a:prstClr val="black"/>
                </a:solidFill>
              </a:rPr>
              <a:t>would like to put on record my thanks to the young looked after people themselves who gave so much of their time and experience to help us identify the most appropriate and realistic way forward with this bill. And I think some of them are in the committee room today, and I just think they have left an enormously positive legacy for future </a:t>
            </a:r>
            <a:r>
              <a:rPr lang="en-GB" sz="2400" b="1" i="1" dirty="0">
                <a:solidFill>
                  <a:prstClr val="black"/>
                </a:solidFill>
              </a:rPr>
              <a:t>care </a:t>
            </a:r>
            <a:r>
              <a:rPr lang="en-GB" sz="2400" b="1" i="1" dirty="0">
                <a:solidFill>
                  <a:prstClr val="black"/>
                </a:solidFill>
              </a:rPr>
              <a:t>leavers in Scotland</a:t>
            </a:r>
            <a:r>
              <a:rPr lang="en-GB" sz="2400" b="1" i="1" dirty="0">
                <a:solidFill>
                  <a:prstClr val="black"/>
                </a:solidFill>
              </a:rPr>
              <a:t>.’ </a:t>
            </a:r>
          </a:p>
          <a:p>
            <a:r>
              <a:rPr lang="en-GB" sz="2400" dirty="0">
                <a:solidFill>
                  <a:prstClr val="black"/>
                </a:solidFill>
              </a:rPr>
              <a:t>Minister for children &amp; Young People 12</a:t>
            </a:r>
            <a:r>
              <a:rPr lang="en-GB" sz="2400" baseline="30000" dirty="0">
                <a:solidFill>
                  <a:prstClr val="black"/>
                </a:solidFill>
              </a:rPr>
              <a:t>th</a:t>
            </a:r>
            <a:r>
              <a:rPr lang="en-GB" sz="2400" dirty="0">
                <a:solidFill>
                  <a:prstClr val="black"/>
                </a:solidFill>
              </a:rPr>
              <a:t> January 2014</a:t>
            </a:r>
            <a:endParaRPr lang="en-GB" sz="2400" b="1" dirty="0">
              <a:solidFill>
                <a:prstClr val="black"/>
              </a:solidFill>
            </a:endParaRPr>
          </a:p>
        </p:txBody>
      </p:sp>
    </p:spTree>
    <p:extLst>
      <p:ext uri="{BB962C8B-B14F-4D97-AF65-F5344CB8AC3E}">
        <p14:creationId xmlns:p14="http://schemas.microsoft.com/office/powerpoint/2010/main" val="333236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DFord\Pictures\Young Sc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0659"/>
            <a:ext cx="10120749" cy="6847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315" y="0"/>
            <a:ext cx="7344816" cy="830997"/>
          </a:xfrm>
          <a:prstGeom prst="rect">
            <a:avLst/>
          </a:prstGeom>
          <a:solidFill>
            <a:schemeClr val="bg1"/>
          </a:solidFill>
        </p:spPr>
        <p:txBody>
          <a:bodyPr wrap="square" rtlCol="0">
            <a:spAutoFit/>
          </a:bodyPr>
          <a:lstStyle/>
          <a:p>
            <a:r>
              <a:rPr lang="en-GB" sz="4800" b="1" dirty="0">
                <a:solidFill>
                  <a:srgbClr val="F79646"/>
                </a:solidFill>
              </a:rPr>
              <a:t>Young Scot Winners 2014`</a:t>
            </a:r>
            <a:endParaRPr lang="en-GB" sz="4800" b="1" dirty="0">
              <a:solidFill>
                <a:srgbClr val="F79646"/>
              </a:solidFill>
            </a:endParaRPr>
          </a:p>
        </p:txBody>
      </p:sp>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8563" y="980728"/>
            <a:ext cx="7846694" cy="582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57435" y="-379400"/>
            <a:ext cx="8129091" cy="609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8" y="804613"/>
            <a:ext cx="9552379" cy="625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647572" y="2057400"/>
            <a:ext cx="22098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6210" y="804613"/>
            <a:ext cx="4822019" cy="361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7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par>
                                <p:cTn id="24" presetID="10" presetClass="entr" presetSubtype="0" fill="hold" nodeType="with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fade">
                                      <p:cBhvr>
                                        <p:cTn id="26" dur="500"/>
                                        <p:tgtEl>
                                          <p:spTgt spid="308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0" y="0"/>
            <a:ext cx="8229600" cy="1143000"/>
          </a:xfrm>
        </p:spPr>
        <p:txBody>
          <a:bodyPr>
            <a:normAutofit fontScale="90000"/>
          </a:bodyPr>
          <a:lstStyle/>
          <a:p>
            <a:pPr algn="l"/>
            <a:r>
              <a:rPr lang="en-GB" sz="6600" b="1" dirty="0" smtClean="0">
                <a:solidFill>
                  <a:schemeClr val="accent6"/>
                </a:solidFill>
              </a:rPr>
              <a:t>A Journey of Liberation?</a:t>
            </a:r>
            <a:endParaRPr lang="en-GB" sz="66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38" y="1021558"/>
            <a:ext cx="4351581" cy="465238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1124744"/>
            <a:ext cx="3794457" cy="506579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7037" y="1124744"/>
            <a:ext cx="5446963" cy="407996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4728" y="1165270"/>
            <a:ext cx="5479478" cy="4751912"/>
          </a:xfrm>
          <a:prstGeom prst="rect">
            <a:avLst/>
          </a:prstGeom>
        </p:spPr>
      </p:pic>
      <p:grpSp>
        <p:nvGrpSpPr>
          <p:cNvPr id="10" name="Group 9"/>
          <p:cNvGrpSpPr/>
          <p:nvPr/>
        </p:nvGrpSpPr>
        <p:grpSpPr>
          <a:xfrm>
            <a:off x="738890" y="1370691"/>
            <a:ext cx="7655322" cy="5164153"/>
            <a:chOff x="717479" y="1653291"/>
            <a:chExt cx="7655322" cy="5164153"/>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479" y="1653291"/>
              <a:ext cx="7655322" cy="4513881"/>
            </a:xfrm>
            <a:prstGeom prst="rect">
              <a:avLst/>
            </a:prstGeom>
          </p:spPr>
        </p:pic>
        <p:sp>
          <p:nvSpPr>
            <p:cNvPr id="8" name="TextBox 7"/>
            <p:cNvSpPr txBox="1"/>
            <p:nvPr/>
          </p:nvSpPr>
          <p:spPr>
            <a:xfrm>
              <a:off x="1298724" y="4509120"/>
              <a:ext cx="6336704" cy="2308324"/>
            </a:xfrm>
            <a:prstGeom prst="rect">
              <a:avLst/>
            </a:prstGeom>
            <a:solidFill>
              <a:srgbClr val="F79646"/>
            </a:solidFill>
          </p:spPr>
          <p:txBody>
            <a:bodyPr wrap="square" rtlCol="0">
              <a:spAutoFit/>
            </a:bodyPr>
            <a:lstStyle/>
            <a:p>
              <a:r>
                <a:rPr lang="en-GB" sz="2400" b="1" i="1" dirty="0">
                  <a:solidFill>
                    <a:prstClr val="black"/>
                  </a:solidFill>
                </a:rPr>
                <a:t>‘For too long we shook our heads in shame &amp; frustration at the consequences of care. </a:t>
              </a:r>
            </a:p>
            <a:p>
              <a:r>
                <a:rPr lang="en-GB" sz="2400" b="1" i="1" dirty="0">
                  <a:solidFill>
                    <a:prstClr val="black"/>
                  </a:solidFill>
                </a:rPr>
                <a:t>People </a:t>
              </a:r>
              <a:r>
                <a:rPr lang="en-GB" sz="2400" b="1" i="1" dirty="0">
                  <a:solidFill>
                    <a:prstClr val="black"/>
                  </a:solidFill>
                </a:rPr>
                <a:t>didn’t [Listen] to </a:t>
              </a:r>
              <a:r>
                <a:rPr lang="en-GB" sz="2400" b="1" i="1" dirty="0">
                  <a:solidFill>
                    <a:prstClr val="black"/>
                  </a:solidFill>
                </a:rPr>
                <a:t>us, the </a:t>
              </a:r>
              <a:r>
                <a:rPr lang="en-GB" sz="2400" b="1" i="1" dirty="0">
                  <a:solidFill>
                    <a:prstClr val="black"/>
                  </a:solidFill>
                </a:rPr>
                <a:t>recipients of </a:t>
              </a:r>
              <a:r>
                <a:rPr lang="en-GB" sz="2400" b="1" i="1" dirty="0">
                  <a:solidFill>
                    <a:prstClr val="black"/>
                  </a:solidFill>
                </a:rPr>
                <a:t>care. We </a:t>
              </a:r>
              <a:r>
                <a:rPr lang="en-GB" sz="2400" b="1" i="1" dirty="0">
                  <a:solidFill>
                    <a:prstClr val="black"/>
                  </a:solidFill>
                </a:rPr>
                <a:t>felt stigmatised, discriminated against and let down</a:t>
              </a:r>
              <a:r>
                <a:rPr lang="en-GB" sz="2400" b="1" i="1" dirty="0">
                  <a:solidFill>
                    <a:prstClr val="black"/>
                  </a:solidFill>
                </a:rPr>
                <a:t>. It’s time to change this. </a:t>
              </a:r>
            </a:p>
            <a:p>
              <a:r>
                <a:rPr lang="en-GB" sz="2400" b="1" i="1" dirty="0">
                  <a:solidFill>
                    <a:prstClr val="black"/>
                  </a:solidFill>
                </a:rPr>
                <a:t>It’s our time.’</a:t>
              </a:r>
              <a:endParaRPr lang="en-GB" dirty="0">
                <a:solidFill>
                  <a:prstClr val="black"/>
                </a:solidFill>
              </a:endParaRPr>
            </a:p>
          </p:txBody>
        </p:sp>
      </p:grpSp>
    </p:spTree>
    <p:extLst>
      <p:ext uri="{BB962C8B-B14F-4D97-AF65-F5344CB8AC3E}">
        <p14:creationId xmlns:p14="http://schemas.microsoft.com/office/powerpoint/2010/main" val="183061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DunCan</a:t>
            </a:r>
            <a:r>
              <a:rPr lang="en-GB" dirty="0" smtClean="0"/>
              <a:t> Dunlop</a:t>
            </a:r>
            <a:endParaRPr lang="en-GB" dirty="0"/>
          </a:p>
        </p:txBody>
      </p:sp>
      <p:sp>
        <p:nvSpPr>
          <p:cNvPr id="3" name="Text Placeholder 2"/>
          <p:cNvSpPr>
            <a:spLocks noGrp="1"/>
          </p:cNvSpPr>
          <p:nvPr>
            <p:ph type="body" idx="1"/>
          </p:nvPr>
        </p:nvSpPr>
        <p:spPr/>
        <p:txBody>
          <a:bodyPr/>
          <a:lstStyle/>
          <a:p>
            <a:r>
              <a:rPr lang="en-GB" dirty="0" smtClean="0"/>
              <a:t>Who Cares? Scotland</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228462"/>
            <a:ext cx="2376264" cy="2763698"/>
          </a:xfrm>
          <a:prstGeom prst="rect">
            <a:avLst/>
          </a:prstGeom>
        </p:spPr>
      </p:pic>
    </p:spTree>
    <p:extLst>
      <p:ext uri="{BB962C8B-B14F-4D97-AF65-F5344CB8AC3E}">
        <p14:creationId xmlns:p14="http://schemas.microsoft.com/office/powerpoint/2010/main" val="2855655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6537" y="65695"/>
            <a:ext cx="6089799" cy="1470025"/>
          </a:xfrm>
        </p:spPr>
        <p:txBody>
          <a:bodyPr>
            <a:normAutofit/>
          </a:bodyPr>
          <a:lstStyle/>
          <a:p>
            <a:endParaRPr lang="en-GB" sz="3100" b="1"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7" y="26119"/>
            <a:ext cx="9107264" cy="694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2" y="144463"/>
            <a:ext cx="8162542" cy="70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44624"/>
            <a:ext cx="1421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1395536"/>
            <a:ext cx="5075609" cy="90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4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Autofit/>
          </a:bodyPr>
          <a:lstStyle/>
          <a:p>
            <a:pPr algn="l"/>
            <a:r>
              <a:rPr lang="en-GB" sz="4000" b="1" dirty="0" smtClean="0">
                <a:solidFill>
                  <a:schemeClr val="accent6"/>
                </a:solidFill>
              </a:rPr>
              <a:t>Improving lives of the care experienced  - An apolitical Issue</a:t>
            </a:r>
            <a:endParaRPr lang="en-GB" sz="40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sp>
        <p:nvSpPr>
          <p:cNvPr id="6" name="Oval Callout 5"/>
          <p:cNvSpPr/>
          <p:nvPr/>
        </p:nvSpPr>
        <p:spPr>
          <a:xfrm>
            <a:off x="107503" y="2102544"/>
            <a:ext cx="7200801" cy="4218856"/>
          </a:xfrm>
          <a:prstGeom prst="wedgeEllipseCallout">
            <a:avLst>
              <a:gd name="adj1" fmla="val 58207"/>
              <a:gd name="adj2" fmla="val -67296"/>
            </a:avLst>
          </a:prstGeom>
          <a:solidFill>
            <a:srgbClr val="FAA7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prstClr val="black"/>
                </a:solidFill>
              </a:rPr>
              <a:t>‘</a:t>
            </a:r>
            <a:r>
              <a:rPr lang="en-GB" sz="2400" i="1" dirty="0">
                <a:solidFill>
                  <a:prstClr val="black"/>
                </a:solidFill>
              </a:rPr>
              <a:t>However, my thanks again to Who Cares? Scotland and of course the young care leavers themselves who spoke so passionately and eloquently about what they felt needed to happen to improve care and outcomes for those who find themselves in care</a:t>
            </a:r>
            <a:r>
              <a:rPr lang="en-GB" sz="2400" i="1" dirty="0">
                <a:solidFill>
                  <a:prstClr val="black"/>
                </a:solidFill>
              </a:rPr>
              <a:t>.’</a:t>
            </a:r>
          </a:p>
          <a:p>
            <a:pPr algn="ctr"/>
            <a:r>
              <a:rPr lang="en-GB" sz="2400" b="1" dirty="0">
                <a:solidFill>
                  <a:prstClr val="black"/>
                </a:solidFill>
              </a:rPr>
              <a:t>Liam </a:t>
            </a:r>
            <a:r>
              <a:rPr lang="en-GB" sz="2400" b="1" dirty="0">
                <a:solidFill>
                  <a:prstClr val="black"/>
                </a:solidFill>
              </a:rPr>
              <a:t>McArthur Liberal Democrat MSP</a:t>
            </a:r>
          </a:p>
          <a:p>
            <a:pPr algn="ctr"/>
            <a:r>
              <a:rPr lang="en-GB" sz="2400" b="1" dirty="0">
                <a:solidFill>
                  <a:prstClr val="black"/>
                </a:solidFill>
              </a:rPr>
              <a:t>Education Spokesperson </a:t>
            </a:r>
            <a:endParaRPr lang="en-GB" sz="2400" b="1" dirty="0">
              <a:solidFill>
                <a:prstClr val="black"/>
              </a:solidFill>
            </a:endParaRPr>
          </a:p>
        </p:txBody>
      </p:sp>
      <p:sp>
        <p:nvSpPr>
          <p:cNvPr id="11" name="Oval Callout 10"/>
          <p:cNvSpPr/>
          <p:nvPr/>
        </p:nvSpPr>
        <p:spPr>
          <a:xfrm>
            <a:off x="107503" y="2061638"/>
            <a:ext cx="7200801" cy="4218856"/>
          </a:xfrm>
          <a:prstGeom prst="wedgeEllipseCallout">
            <a:avLst>
              <a:gd name="adj1" fmla="val 58207"/>
              <a:gd name="adj2" fmla="val -6729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black"/>
                </a:solidFill>
              </a:rPr>
              <a:t>‘</a:t>
            </a:r>
            <a:r>
              <a:rPr lang="en-GB" sz="2400" dirty="0">
                <a:solidFill>
                  <a:prstClr val="black"/>
                </a:solidFill>
              </a:rPr>
              <a:t>Could I just add my whole hearted support to these amendments. I don’t think any of us who sat through what was substantial and compelling evidence on this issue could possibly find any reason to disagree with them, so I warmly welcome the governments amendments</a:t>
            </a:r>
            <a:r>
              <a:rPr lang="en-GB" sz="2400" dirty="0">
                <a:solidFill>
                  <a:prstClr val="black"/>
                </a:solidFill>
              </a:rPr>
              <a:t>…’.</a:t>
            </a:r>
            <a:endParaRPr lang="en-GB" sz="2400" i="1" dirty="0">
              <a:solidFill>
                <a:prstClr val="black"/>
              </a:solidFill>
            </a:endParaRPr>
          </a:p>
          <a:p>
            <a:pPr algn="ctr"/>
            <a:r>
              <a:rPr lang="en-GB" sz="2400" b="1" dirty="0">
                <a:solidFill>
                  <a:prstClr val="black"/>
                </a:solidFill>
              </a:rPr>
              <a:t>Liz Smith, Conservative MSP, Education Spokesperson</a:t>
            </a:r>
            <a:endParaRPr lang="en-GB" sz="2400" b="1" dirty="0">
              <a:solidFill>
                <a:prstClr val="black"/>
              </a:solidFill>
            </a:endParaRPr>
          </a:p>
        </p:txBody>
      </p:sp>
      <p:sp>
        <p:nvSpPr>
          <p:cNvPr id="12" name="Oval Callout 11"/>
          <p:cNvSpPr/>
          <p:nvPr/>
        </p:nvSpPr>
        <p:spPr>
          <a:xfrm>
            <a:off x="-33401" y="1456342"/>
            <a:ext cx="8658708" cy="5429448"/>
          </a:xfrm>
          <a:prstGeom prst="wedgeEllipseCallout">
            <a:avLst>
              <a:gd name="adj1" fmla="val 55918"/>
              <a:gd name="adj2" fmla="val -459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endParaRPr>
          </a:p>
          <a:p>
            <a:pPr algn="ctr"/>
            <a:r>
              <a:rPr lang="en-GB" sz="2400" dirty="0">
                <a:solidFill>
                  <a:prstClr val="white"/>
                </a:solidFill>
              </a:rPr>
              <a:t> “</a:t>
            </a:r>
            <a:r>
              <a:rPr lang="en-GB" sz="2400" i="1" dirty="0">
                <a:solidFill>
                  <a:prstClr val="white"/>
                </a:solidFill>
              </a:rPr>
              <a:t>I </a:t>
            </a:r>
            <a:r>
              <a:rPr lang="en-GB" sz="2400" i="1" dirty="0">
                <a:solidFill>
                  <a:prstClr val="white"/>
                </a:solidFill>
              </a:rPr>
              <a:t>was profoundly moved by the experiences of care leavers I’ve met through the passage of this bill. The stories of their lives, what they’ve had to live through, and what they’ve seen with eyes so </a:t>
            </a:r>
            <a:r>
              <a:rPr lang="en-GB" sz="2400" i="1" dirty="0">
                <a:solidFill>
                  <a:prstClr val="white"/>
                </a:solidFill>
              </a:rPr>
              <a:t>young. But </a:t>
            </a:r>
            <a:r>
              <a:rPr lang="en-GB" sz="2400" i="1" dirty="0">
                <a:solidFill>
                  <a:prstClr val="white"/>
                </a:solidFill>
              </a:rPr>
              <a:t>also the resolute determination they have to ensure that no child ever has a life like they did, again. The government has moved considerably with regards to aftercare support for care leavers and we are a good many steps forward to an equal Scotland for care leavers</a:t>
            </a:r>
            <a:r>
              <a:rPr lang="en-GB" sz="2400" i="1" dirty="0">
                <a:solidFill>
                  <a:prstClr val="white"/>
                </a:solidFill>
              </a:rPr>
              <a:t>.”</a:t>
            </a:r>
          </a:p>
          <a:p>
            <a:pPr algn="ctr"/>
            <a:r>
              <a:rPr lang="en-GB" sz="2400" b="1" dirty="0">
                <a:solidFill>
                  <a:prstClr val="black"/>
                </a:solidFill>
              </a:rPr>
              <a:t>Kezia Dugdale, Labour Shadow Secretary of State for Education</a:t>
            </a:r>
            <a:endParaRPr lang="en-GB" sz="2400" b="1" dirty="0">
              <a:solidFill>
                <a:prstClr val="black"/>
              </a:solidFill>
            </a:endParaRPr>
          </a:p>
        </p:txBody>
      </p:sp>
      <p:sp>
        <p:nvSpPr>
          <p:cNvPr id="13" name="Oval Callout 12"/>
          <p:cNvSpPr/>
          <p:nvPr/>
        </p:nvSpPr>
        <p:spPr>
          <a:xfrm>
            <a:off x="-33400" y="1331640"/>
            <a:ext cx="8997888" cy="5526360"/>
          </a:xfrm>
          <a:prstGeom prst="wedgeEllipseCallout">
            <a:avLst>
              <a:gd name="adj1" fmla="val 43747"/>
              <a:gd name="adj2" fmla="val -480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dirty="0">
              <a:solidFill>
                <a:prstClr val="black"/>
              </a:solidFill>
            </a:endParaRPr>
          </a:p>
          <a:p>
            <a:pPr algn="ctr"/>
            <a:r>
              <a:rPr lang="en-GB" sz="2400" i="1" dirty="0">
                <a:solidFill>
                  <a:prstClr val="black"/>
                </a:solidFill>
              </a:rPr>
              <a:t>  Can </a:t>
            </a:r>
            <a:r>
              <a:rPr lang="en-GB" sz="2400" i="1" dirty="0">
                <a:solidFill>
                  <a:prstClr val="black"/>
                </a:solidFill>
              </a:rPr>
              <a:t>I join other members in thanking </a:t>
            </a:r>
            <a:r>
              <a:rPr lang="en-GB" sz="2400" i="1" dirty="0">
                <a:solidFill>
                  <a:prstClr val="black"/>
                </a:solidFill>
              </a:rPr>
              <a:t>Who </a:t>
            </a:r>
            <a:r>
              <a:rPr lang="en-GB" sz="2400" i="1" dirty="0">
                <a:solidFill>
                  <a:prstClr val="black"/>
                </a:solidFill>
              </a:rPr>
              <a:t>Cares? </a:t>
            </a:r>
            <a:r>
              <a:rPr lang="en-GB" sz="2400" i="1" dirty="0">
                <a:solidFill>
                  <a:prstClr val="black"/>
                </a:solidFill>
              </a:rPr>
              <a:t>Scotland for </a:t>
            </a:r>
            <a:r>
              <a:rPr lang="en-GB" sz="2400" i="1" dirty="0">
                <a:solidFill>
                  <a:prstClr val="black"/>
                </a:solidFill>
              </a:rPr>
              <a:t>their effort </a:t>
            </a:r>
            <a:r>
              <a:rPr lang="en-GB" sz="2400" i="1" dirty="0">
                <a:solidFill>
                  <a:prstClr val="black"/>
                </a:solidFill>
              </a:rPr>
              <a:t>and </a:t>
            </a:r>
            <a:r>
              <a:rPr lang="en-GB" sz="2400" i="1" dirty="0">
                <a:solidFill>
                  <a:prstClr val="black"/>
                </a:solidFill>
              </a:rPr>
              <a:t>forbearance over the last couple of years in helping us to get to this point. And can I particularly, as others have done, thank the young people who took part in the inquiry and outside of the committee as well in some of our visits. That really was some of the most important and compelling evidence and some of the most important and compelling discussions that took place during those </a:t>
            </a:r>
            <a:r>
              <a:rPr lang="en-GB" sz="2400" i="1" dirty="0">
                <a:solidFill>
                  <a:prstClr val="black"/>
                </a:solidFill>
              </a:rPr>
              <a:t>inquiries’.</a:t>
            </a:r>
          </a:p>
          <a:p>
            <a:pPr algn="ctr"/>
            <a:r>
              <a:rPr lang="en-GB" sz="2400" b="1" dirty="0">
                <a:solidFill>
                  <a:prstClr val="black"/>
                </a:solidFill>
              </a:rPr>
              <a:t>Stewart Maxwell, SNP, Convenor Education &amp; Culture Committee</a:t>
            </a:r>
            <a:endParaRPr lang="en-GB" sz="2400" b="1" dirty="0">
              <a:solidFill>
                <a:prstClr val="black"/>
              </a:solidFill>
            </a:endParaRPr>
          </a:p>
        </p:txBody>
      </p:sp>
    </p:spTree>
    <p:extLst>
      <p:ext uri="{BB962C8B-B14F-4D97-AF65-F5344CB8AC3E}">
        <p14:creationId xmlns:p14="http://schemas.microsoft.com/office/powerpoint/2010/main" val="38732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972" y="-262682"/>
            <a:ext cx="7560840" cy="1470025"/>
          </a:xfrm>
        </p:spPr>
        <p:txBody>
          <a:bodyPr>
            <a:normAutofit/>
          </a:bodyPr>
          <a:lstStyle/>
          <a:p>
            <a:r>
              <a:rPr lang="en-GB" sz="3600" b="1" dirty="0" smtClean="0">
                <a:solidFill>
                  <a:srgbClr val="F79646"/>
                </a:solidFill>
              </a:rPr>
              <a:t>Empowered - National advocacy Budget </a:t>
            </a:r>
            <a:r>
              <a:rPr lang="en-GB" sz="3600" b="1" dirty="0">
                <a:solidFill>
                  <a:srgbClr val="F79646"/>
                </a:solidFill>
              </a:rPr>
              <a:t>commitment 2015-16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4624"/>
            <a:ext cx="1421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3" y="1196751"/>
            <a:ext cx="5478110" cy="563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a:spLocks noGrp="1"/>
          </p:cNvSpPr>
          <p:nvPr>
            <p:ph type="subTitle" idx="1"/>
          </p:nvPr>
        </p:nvSpPr>
        <p:spPr>
          <a:xfrm>
            <a:off x="173549" y="1575729"/>
            <a:ext cx="8844123" cy="4666573"/>
          </a:xfrm>
          <a:solidFill>
            <a:schemeClr val="bg1"/>
          </a:solidFill>
        </p:spPr>
        <p:txBody>
          <a:bodyPr>
            <a:normAutofit lnSpcReduction="10000"/>
          </a:bodyPr>
          <a:lstStyle/>
          <a:p>
            <a:r>
              <a:rPr lang="en-GB" sz="4800" b="1" dirty="0" smtClean="0">
                <a:solidFill>
                  <a:schemeClr val="tx1"/>
                </a:solidFill>
              </a:rPr>
              <a:t>2015-16 Budget Priorities:</a:t>
            </a:r>
            <a:endParaRPr lang="en-GB" sz="4800" b="1" dirty="0">
              <a:solidFill>
                <a:schemeClr val="tx1"/>
              </a:solidFill>
            </a:endParaRPr>
          </a:p>
          <a:p>
            <a:pPr algn="just"/>
            <a:r>
              <a:rPr lang="en-GB" sz="4800" i="1" dirty="0">
                <a:solidFill>
                  <a:schemeClr val="tx1"/>
                </a:solidFill>
              </a:rPr>
              <a:t> </a:t>
            </a:r>
            <a:r>
              <a:rPr lang="en-GB" sz="4800" i="1" dirty="0" smtClean="0">
                <a:solidFill>
                  <a:schemeClr val="tx1"/>
                </a:solidFill>
              </a:rPr>
              <a:t>“…</a:t>
            </a:r>
            <a:r>
              <a:rPr lang="en-GB" sz="4800" b="1" i="1" dirty="0" smtClean="0">
                <a:solidFill>
                  <a:schemeClr val="tx1"/>
                </a:solidFill>
              </a:rPr>
              <a:t>provide </a:t>
            </a:r>
            <a:r>
              <a:rPr lang="en-GB" sz="4800" b="1" i="1" dirty="0">
                <a:solidFill>
                  <a:schemeClr val="tx1"/>
                </a:solidFill>
              </a:rPr>
              <a:t>advocacy support for children in the Hearings system to make sure that the voice of the child is always </a:t>
            </a:r>
            <a:r>
              <a:rPr lang="en-GB" sz="4800" b="1" i="1" dirty="0" smtClean="0">
                <a:solidFill>
                  <a:schemeClr val="tx1"/>
                </a:solidFill>
              </a:rPr>
              <a:t>heard”</a:t>
            </a:r>
            <a:endParaRPr lang="en-GB" sz="4800" b="1" i="1" dirty="0">
              <a:solidFill>
                <a:schemeClr val="tx1"/>
              </a:solidFill>
            </a:endParaRPr>
          </a:p>
          <a:p>
            <a:r>
              <a:rPr lang="en-GB" sz="3800" dirty="0" smtClean="0">
                <a:solidFill>
                  <a:schemeClr val="tx1"/>
                </a:solidFill>
              </a:rPr>
              <a:t>(Draft Budget Statement </a:t>
            </a:r>
            <a:r>
              <a:rPr lang="en-GB" sz="3800" dirty="0">
                <a:solidFill>
                  <a:schemeClr val="tx1"/>
                </a:solidFill>
              </a:rPr>
              <a:t> </a:t>
            </a:r>
            <a:r>
              <a:rPr lang="en-GB" sz="3800" dirty="0" smtClean="0">
                <a:solidFill>
                  <a:schemeClr val="tx1"/>
                </a:solidFill>
              </a:rPr>
              <a:t>9</a:t>
            </a:r>
            <a:r>
              <a:rPr lang="en-GB" sz="3800" baseline="30000" dirty="0" smtClean="0">
                <a:solidFill>
                  <a:schemeClr val="tx1"/>
                </a:solidFill>
              </a:rPr>
              <a:t>th</a:t>
            </a:r>
            <a:r>
              <a:rPr lang="en-GB" sz="3800" dirty="0" smtClean="0">
                <a:solidFill>
                  <a:schemeClr val="tx1"/>
                </a:solidFill>
              </a:rPr>
              <a:t> October 2014)</a:t>
            </a:r>
            <a:r>
              <a:rPr lang="en-GB" sz="4800" dirty="0" smtClean="0">
                <a:solidFill>
                  <a:schemeClr val="tx1"/>
                </a:solidFill>
              </a:rPr>
              <a:t> </a:t>
            </a:r>
            <a:endParaRPr lang="en-GB" sz="4800" b="1" dirty="0" smtClean="0">
              <a:solidFill>
                <a:schemeClr val="tx1"/>
              </a:solidFill>
            </a:endParaRPr>
          </a:p>
          <a:p>
            <a:pPr algn="l"/>
            <a:endParaRPr lang="en-GB" sz="4800" b="1" dirty="0" smtClean="0">
              <a:solidFill>
                <a:schemeClr val="tx1"/>
              </a:solidFill>
            </a:endParaRPr>
          </a:p>
        </p:txBody>
      </p:sp>
    </p:spTree>
    <p:extLst>
      <p:ext uri="{BB962C8B-B14F-4D97-AF65-F5344CB8AC3E}">
        <p14:creationId xmlns:p14="http://schemas.microsoft.com/office/powerpoint/2010/main" val="142023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0" y="0"/>
            <a:ext cx="8229600" cy="1143000"/>
          </a:xfrm>
        </p:spPr>
        <p:txBody>
          <a:bodyPr>
            <a:normAutofit/>
          </a:bodyPr>
          <a:lstStyle/>
          <a:p>
            <a:pPr algn="l"/>
            <a:r>
              <a:rPr lang="en-GB" sz="6600" b="1" dirty="0" smtClean="0">
                <a:solidFill>
                  <a:schemeClr val="accent6"/>
                </a:solidFill>
              </a:rPr>
              <a:t>Acceptance Needed</a:t>
            </a:r>
            <a:endParaRPr lang="en-GB" sz="66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0975"/>
            <a:ext cx="9144000"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43" y="1700808"/>
            <a:ext cx="6629357" cy="460851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77168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8" y="191294"/>
            <a:ext cx="8229600" cy="665956"/>
          </a:xfrm>
        </p:spPr>
        <p:txBody>
          <a:bodyPr rtlCol="0">
            <a:noAutofit/>
          </a:bodyPr>
          <a:lstStyle/>
          <a:p>
            <a:pPr algn="l" eaLnBrk="1" fontAlgn="auto" hangingPunct="1">
              <a:spcAft>
                <a:spcPts val="0"/>
              </a:spcAft>
              <a:defRPr/>
            </a:pPr>
            <a:r>
              <a:rPr lang="en-GB" sz="3600" b="1" dirty="0" smtClean="0">
                <a:solidFill>
                  <a:schemeClr val="accent6"/>
                </a:solidFill>
              </a:rPr>
              <a:t>150+ Positive Media Articles &amp; Broadcasts </a:t>
            </a:r>
            <a:endParaRPr lang="en-GB" sz="3600" b="1" dirty="0">
              <a:solidFill>
                <a:schemeClr val="accent6"/>
              </a:solidFill>
            </a:endParaRPr>
          </a:p>
        </p:txBody>
      </p:sp>
      <p:pic>
        <p:nvPicPr>
          <p:cNvPr id="9" name="Picture 8"/>
          <p:cNvPicPr>
            <a:picLocks noChangeAspect="1"/>
          </p:cNvPicPr>
          <p:nvPr/>
        </p:nvPicPr>
        <p:blipFill>
          <a:blip r:embed="rId3"/>
          <a:stretch>
            <a:fillRect/>
          </a:stretch>
        </p:blipFill>
        <p:spPr>
          <a:xfrm>
            <a:off x="8121576" y="-3248"/>
            <a:ext cx="1022423" cy="1022424"/>
          </a:xfrm>
          <a:prstGeom prst="rect">
            <a:avLst/>
          </a:prstGeom>
          <a:ln>
            <a:noFill/>
          </a:ln>
          <a:effectLst>
            <a:outerShdw blurRad="292100" dist="139700" dir="2700000" algn="tl" rotWithShape="0">
              <a:srgbClr val="333333">
                <a:alpha val="65000"/>
              </a:srgbClr>
            </a:outerShdw>
          </a:effectLst>
        </p:spPr>
      </p:pic>
      <p:sp>
        <p:nvSpPr>
          <p:cNvPr id="171013" name="AutoShape 2" descr="data:image/jpeg;base64,/9j/4AAQSkZJRgABAQAAAQABAAD/2wCEAAkGBxQSEhUUEhISFRUXGRMYFBUXFBgVGBUXGRYXFxcXFxgYHSghGBooGxcUITEhJTUtLjouGB8zODMsNygtLisBCgoKDg0OGhAQGjAkHCQsNCwsLywsLCwsLCwsLCssLCwsLCwsLCwsLCwsLCwsLCwsLCwsLCwsKywsLCwsLCwsK//AABEIANoA5wMBIgACEQEDEQH/xAAbAAEAAgMBAQAAAAAAAAAAAAAAAQUCBAYDB//EAEUQAAICAQMCBAMDCAYHCQAAAAECAAMRBBIhBTEGE0FRIjJhB3GRFCM1QlKBobEVM2JzdLIWNGOCorPRJFRyg5LBwtLh/8QAGAEBAQEBAQAAAAAAAAAAAAAAAAECAwX/xAAiEQEBAQACAgEEAwAAAAAAAAAAARECEiExQQMTUWEiMoH/2gAMAwEAAhEDEQA/APoMRE89LSIiAiIgIiICJT2JqvMJDDZuswDg4HlttyB3XeF4HPJ9JGdS21sFc+U20bRs+JyysCck7TXn98uC5ieenLFV3jDYG4exxyPxnpIEREBERAREQEREDUfqVQJG8ZBYEc5yoywx9BPfz1zjcuc4+Yd/b75p29HqYkkHJ35OefiDAj7viMyHS0BJ+LndkZAGGxuGAMDOB25+svgbQ1KHGHTnt8Q5+73kDUp+2nr+sPTv6zUHR6+/xZ49e+ChHp/s0H7pFnR0K4y3ybATg4GCF9O4yee8eBsnXV5xvUnjgHPdto7fXieg1KcfGvPb4hyfpz9R+M1B0mv+0c7S3PzEOHGePcenpIXo1Yx83G3HP7Jrx6f7NI8DeSwHkEH7jn+UynhpNKta7VzjOefT6AdgPoJ7yCREgSZY3xvhEREjBESMwiYiICIiAiIgIiICIiAiIgImp1YWeRb5OfN2P5eMfPtO35uO+O/ErtbZrEO2msOAh+IsvL7XIwGcEEMEHPB3dxiWTReRNDp4t32+Zu2kp5WdnA2AEfCTzuDd/fib8WYpERIhERAREQEREAJMgSZY3x9IiIkZaOp0JZ2dW2koEU4BwQWOf+L0munTLAc+cc/DzzyAXOG/a4fHp2ltEuo1dBpmrBDOznI5Jz6Y49s4zibURIErev8AW6tHV5t5YJuC/CMnJzj1+kspBGe8s/Y40fabocZzdj38v/8AZeeHPEdGuV2oLEIQrbl28kZ45nEdYUf6QUjAx+a4/wDLadR9omqenQWPS7VuGpwyHaebFB5H0JE63hx8SfKumicJ4U0mvvXS6izWjygATUN26xef6xv1mP144E8vAnVLreoa1LLrHRGu2KzEquLyowPTjiZvD359D6BE4Dw11S5+s6ml7bGqVb9tZYlVxZUBgemAT+M52/xQuqvtOq1mq01IOKE0+QSMkZYgHnABOf2uMAS/aumPsMT539mnX7LbrtO1zXVqC9TvnftDbec88gqcHscz6JMcuPW4EREyhERAREQETS6vpGtQKhAIepsklfhWxWcZHugYY9c4Mr7NDq8grevzuWBPATz62QL8HpSti4927+o1Jvyq9iaHR6LkQi+wWMSDkdh8Kg44GAWBbHPze2AN+SoRESAJMgSZY3x9IiIkZIiaB6vUDYC2BUcWE9lOFbsDnGGHOMfWWTRvxNE9Wq3IobJdzWu1SwLhGcjIGOFRvwm9JiEREDjOoeGL36rXqwa/KXZnLHf8KMpwu3Hc+8tvG3SLNXpHpq2b2NZG4kD4XVjyAfQS9ia73xfwqr8MaB9PpaabNu9FAbacjOT2JAyJxj+Ftfptbddomq22tYdzkcB33lWUjPDdiM9vvn0eJZzstNcP4T8K6rT6+3U32VOHSwblJDMzPW2Sm0BR8J7H2msPDGu0Oott6c1L128muzjHJIUjjIGWwQRwZ9BiX7l01zvhxOomxn1zUhNuEqq7Bsg7j39OO5nRRExboRESIREQEREBERAREQEREAJMgSZY3x9IiJ56i9a1Luyoq8szEKqj3JPAkZek07+l1OGDJkM29viYZfaF3ZB4+EY4ntpNWlqh6rEsQ5wyMHU4ODgrweZ567qNNABuuqqB4BsdUBPsCxGTLNGFfSaVKlUxtbenxvhXKspYDOBkMwPvk5m7PDV62upd9tldacfG7hF57fETiewMXfkTERIhERAREQEREBERAREQERMLLAuNzAZOBkgZPsM9zAziY2OFBLEAAEkk4AA7kn0E89LqktUPU6WIc4dGDKcHBwRweQYHtERAREQEREAJMgSZY3x9IlD48/R+p/uz/MS+lD48/R+q/uz/ADEvH+0Z+VB4Hc6S5dMxPl6mmrUack9n8tfOrGT7/F92PeUn2hudUmrvyfK0pSin2a1nXzm+uBhf3Tqeo9Fs1Og0jUMF1FKad6WJxg+WoYE4PBH8QJXeOOlrpeiNSvO3ydzftObVLsfvYkzrLO2/KrzxlrK6dDvtoTUKDSPLc4UkkAHse03PEHWxpa69tZsstZa6agcbnI4BY/Ko95S/aX+jP97T/wCYS58RdCXWVopsat0IsqsT5kYDvj1HP8pnx41Gn/SXUUKm3R0OhKhvJvZnrBOCSGUbsfSe/iPxF+TtXTVU1+osz5dSnbwO7O36o7/gfaUXUtd1HpyrbfdRqqAyq/weVaAxxkY4/if/AHGyrBeuHfwX0yikn1w2SoPvw5xHWexuaDq2v81E1GhVUc4NlVocV+25e+PrHVfEtv5QdNotP59qAG1mfZXVnkAn1btxx3++dKTOO8Dnbq+pI5HmflBf6mslin7gCPxHvJMu3Bu9H8SWNeNNrNP+T3MC1WG3paBydp9xzx9I654pbT6pdMmme4vV5i7G+ItuZQpBGAvw5LE8e00/F7Btf01F/rBY7nHcV4G7PsCFb8DMtX+nKf8ACN/zHlye8+BB8Uaqi2pdbpEqqucItiW+ZsY/KG9/4esufEvXk0aKSrWWO2yqpfmsb2+g7c/Ue8p/tN/1ej/FUf8Aynn4rYJ1Tpz2cJ+fUE9g5AA59CSU/CJJcuD3TrfUlKtb05NhI3Cu8M6A+pH62PpNvrniJ67hptNQdRqCu9l3BErTONzt6fd/1GegJx3nz7T6Ox+ra1BqrNM7Cl02KhNqBAP1wflyO3ufbiccvwLjReJb0vro12mWk25FViPvRm/ZPsf+s9uveJ20+pr06aZ7msrLrsbDbssAuCMBeMlieJ46jwi9jVNfr9RYKrEsVWSoDcp45VQeeR++efUP03pv8Nb/AJrJf42jGzxTqtO9f5do0qpsYKLK7fM8tj23/wDXjtNP7TLbQ2jC1KyDUUMjGzBa3cdte3HAIx8f17Td+1Rx/R7J+vY9S1r6s28HA/cDPHx+pCdP3emr0u4/d3/kZeObKLrTazUsl35VpK61CMQBeLd/BypwowMfznn4X6lUdAl4qTT1BXcopytYVm3c4HsT29Za9V/qbf7uz/IZwumRm8OkL38pj/ui4lv+ENMySz/RY0eJtdevnabp6tRzsNloSywD1VfT195f+HOtprKvMQFSGKWVt81bjupk+GbUbSac142eVUBj0wgBX6EEEY+kovArBtV1F0/q2vAUjsWAO4j8R+MWSy+PQ8+neL9VqkP5NodzBmVme0LUuO2GIBZj7Dt7y08M+IX1D2030+TfTt3oG3KVbsyn8PxE0Psu/wBTb++u/mJPTv01qv8AD0/zWWyeZg9z4g1F9tqaKip1pby3tutKKXHdUVVJOPcyy6HrtRZvXU6cUshXBV/MSwHPKnA7Y7H3lNqPCt9dtl2g1nk+axeyp6xZWznuQf1fX0J579pseFOtX2W6jTapa/O0/l5evOxg4yO/Y4x7d+wxJZM8DphJkCTMNcfSJqdV6euopemzdscbW2nBx9DgzbiRl46PTiutK1ztRVVc98KABn64E1evdHr1lLUXbtjFSdpwfhIYYOD6iWES750VvWui16qnyLS+zKH4SAfhORzg+0x610NNSEDPajVkmt6rCjKSMHkdx9JaRE5Uc5V4SUujajUanU+WQyJa42Bh2YqigMR9Zu9f8PU6wKLQwZDmuxG2uh+jfuHH0Etol7X2OY6Z4MrqtS2zU6y9qzurF1xdVOMZA+4n8Zs9d8K06lxbvtpuAx5tL7HI9ifX+cvojvd0UXQfC1OldrA1ttzDBuufe+PYH0HA/CblnR6zql1R3+YtZqHI27SSe2O+SfWWMSdr7Ff1vo9eqRUtL4V0sG0gHcucZyDxzJ630enV1mq9Ny5yPQqfRlPoeT+Jm9mAf4d42jk6fAde4eZqtdaikFarLyUGDkcAduBLTr/hmjVlWsDrYnyW1tsdfpn1HJ7+5xLmJe9HL6DwVWliWWanWagowZBdcWUMOQcevMrPE/T11HVtPU7OoOnchq3KOCGcgqw7czu5GJZzu7RzXS/BdVVq3WXanU2J/Vm+zzNn1Ue8tuu9Hq1dJpuBKkggg4KsOxB9+T+JlhEl5W3RQ9G8MjTiwHU6q/zF2Hzrd+1efk4+HvLDpPSq9PQtCZNaggbyGJBJJB4Ge5m9El5WjkbPs/pyRVqNZTWxJamu4rWc9xj2nR9J6bXpqlqpQKi9h3yfUknuT7zbiW8rfYruh9Hr0lZqqL7SzP8AEQTlsZ5AHHEmnpFa6l9SC3mWIqNyNu1cYwMd+JYRJtHNt4RCuzUavWUB2ZmRLAU3MSzEK6nbkk9pZdF6JVpQwr3szndZY7F7LG92Y/yllEt5WgJMgSZI1x9IiIkZInzHxn4w1em1z11WDyk8o+X5aHIKKzDcVyM5POfWXvjPxZ5Okqs0zDzL9pqOA21MBmbBGDxhfvP0nT7d8fsx2MTiPA/ip30d+o1tuRVbtLCr5V2Vn5alyeWPOP4CdRoOsU3UflFdgNWHJchlwEzuyGAIxg+kzy42Dficf1zxzQNG92ltDPuFde6qwA2fCzLhlH6mT7dpl4N8Z1apUqssX8qIcsi1uowpJGCRt+XB7y9OWaY66J8u8EeLxUNS2t1NjDNQqV2axjzZu2Lyf2cnt2zO+6F16jWIWofcFOGBBVlPpkH+faOXC8RZxETCNG/Qlndw20sqqOM4wWJP/FPCvpbjB845yuTzyBkYOT8XBlrEujW0GmatcM7OeOSfoB+7tnH1mzESBERArOu9ZGmFWa7LWtsFSIm3JYqzD52AA+E+sx0XVLXcK2i1FQOcu7UFVwCeQlpbkjHA9ZV+OlYnQitgjnV17WK7wp8q3BK5G77sib586hLbdXqq3qWtywTTmplwM7g3mNnjPGO5E3kxV1iaH9JD8p/J9pz5Xm7s8Y37NuP45nC9TpNWnXUafRWafa1LLc+pPmlS6gB6wW3hgcFWPrmdUP0qf8IP+eZemC/xE+eW6cUiw9R02qZt9jHW1WF1VCxKMNj76VVcDAGOPrN7q17X6xqvye3U01U0staXJUpNm785ZvdfM4UADkDk47R0HaxOb8J6a+t71emymg+W1CWWpaUYhhaqlHbCZCEA9txx9OkmLMoRESICTIEmWN8fSIiJGXzDqWmW3rxrcZV02sPodKQZr9O8KaipdQ+qB8vT0aldMSysGLB/iUKSVGCx5x8w9p9Dbw/pzqfyvyz5/wC3vfHy7Pk3bfl47Tf1WnWxGRxlXVlYZIyrDBGRyOD6Tt938GuA+ybTLbotTW4yr2urD3DUVA/wM5QdTs0en1nT23FmsVV+7OLOP7ShMf8Ain17onRKNIhTToUVm3MN7vlsBc5ck9gPwnHf6P3ajq5vtoKUIQVY7fzhrACEgHOS3xfcolnOW2/CtjrXRxpeiPVgblStnPf42tRnI/eSPuAlh9m6r/R9JwufzozgZz5j8Z+6dLq9MtqNXYoZHBVlPYg9xKTo/g3S6W0W0o4YBgM2MwG4YPBPt7zHeXjlTXG/ZT0+q19V5tVdm01Bd6BsBjbuxkcZwPwnt9lCbdVrVHZdoA+gssA/hO46L4f0+kLnT1lDZtL/ABu+ducfOxx8x7e8npPh/T6Z7HprKtbzYd7tu5J7MxA5J7e81y+pLpqziInFCIiAiIgIiIGh1Ppa3tSzMw8m1blxjllVlw2R2wxmxrdIl1b12DcjqysO2VYYPI7T3iXVc5f4TFlXlWavVOg2bAWrG0KQRnag39sfFn378y2HTl/KPyjLbvL8rbxtxv357ZzmbsS9qOffwxuU1tq9W1BGGpZkIZf2TZs8zb6d5t9Q6GljrYj2UWouxbKiAdnfYysCrL7ZHEtYjtRodM6catxa+65m25axl4C7sBVRQq/Mc4HPHtN+Ikt1CIiQBJkCTLG+PpEREjJERCEREBERAREQEREBBiIHPudaqtsAZsasr5gU5Kv/ANmT4WXAZTyee3ODPbSajVm0B6kWrc/OfiK77QvAY4O0UHP1bgel1E12UiImUIiICJodQ6slJw4bO3cMAHPOMDnv3P3AyR1WvnLYIzkYJ7OU9ueR2EuUb0TTfqVYOCxBzjG1s5yox275dPxkf0rVt3b/AIeOdrdyoYDt32nOIwbsTS/pWvIAJJJC8KfcjPPcZHpMa+r1EA7uTt42seTtwM45Pxr+MZRvxNbS66uw4RsnAbsRwQCO/wB4mzIAkyBJljfH0iIiRknhrrGWtygywUlRgnJ9OByZ7xCKZNdeCd1XYnCjsRtQj4sHJyW7Y7YnsepPgkUt34BDA42bsnAPc/DgZ5lnEuirXqNmcGlgM4ydxwNzDJwP7I7fte3Mws6s4OPJOSWCjJydoY4Ax64H4y3iNFSNfaDzWT8w4VgBh2APYk8Be37QMk9Ts5/MNx6c54IB9OTg9h7S1iNEAyYiQIiICIiAiIgIiIHlbp1bO5QcjacjuPb7pi2jrPdFPf09zk/dkz3iB4HRV5zsXPBzj1GCD9/wr+AkLoqx2RR27DGMAAEexwAJsRGjWTQ1jPwjk7snnnO7j25kjQ1jtWvGMcdsYx/lX8BNiI0eVWmRSCqgYG0fQccD2HA/CesRACTIEmWN8fSIiJGSIiEIiICIiAiIgIieNmqRWCF1DNyqkgEgd8D1ge0SNw95MBERA89TetaM7nCqCzHk4AGSePpKH/TnQf8Ael/9Fn/1m/4o/wBT1P8Ac2/5DPj/AIZ6npKq2XU6I6hi5KuAPhXao28/UMf3zrw4TlNWR9n6X1SrUp5lDh0yV3AEcjGR8QB9RNycn06zzOnF+nomjLMSu/aAmHCuzZDDlVPp7Tj+rdd1emAevq9GpbPxVqEbH7tpBX0OCD7ST6e3wY+uROH8SeNXp0OmurVRdqFVgD8Sp8ILkD9bkgD7/XscdL0vq6hLTrUdiUL0lEHwkjcM7cbse2Pvk6eNpjrruq0JatLXVra2NtZYBmznGB69j+E3J8f8SUar+l1Xzq/OZgdM+BtrrL2eUrDZyQM54P3mfT+gU6hKQursS27LZdAACM/CMBV7D6S8uGSXTFjEROaEREAJMgSZY3x9IiIkZQZVLr7Qlea2LOoLYU4QkD0xwQT2MtolRUL1K0AA0sT8POCAcoTk8cHcMYxxkd5biIgIiJAiIgJo9T6Yt/zMw+C6vjHa0BWPI7jHE3ojRRWeFqixILqCQdq4UA4pHGB2/Mpx9T7y30enFaKi/KoAH3DtPaJbytCIiQV/iGln0t6ICzNVYFA7klSABOe+y3pt2n01q31tWzXFgG4JXyqhnj6qfwnYxNTl4xXK/aT027UaPbQCxDqzoO7oAeB74JVsf2Zxup6fdfoVrp6S1TKa99pAWxyMgkKyh+TySf4z65E1x+p1mGvnPXvCd1/TdGEQi+isA1nAYhlXcoJONwKr+E3NL4s1zBKh024W5RXsYMKwMgMwyoHbnGZ3UR38ZYPnPjnQaivqNOsqoe5EWvIrUsco75BCgkZDDBx7+07XoPUH1FIssoegkt+bfO4AHAJyB37yxiS8tmBERMIREQAkyBJljfH0iJlGIxejGJliMRh0YxMsRiMOjGJliMRh0YxMsRiMOjGJliMRh0YxMsRiMOjGJliMRh0YxMsRiMOjGJliMRh0YxMsRiMOjGJliMRh0YxMsRiMOjGJliMRh0YiTJkyyN8eH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smtClean="0">
              <a:solidFill>
                <a:srgbClr val="000000"/>
              </a:solidFill>
              <a:cs typeface="Arial" charset="0"/>
            </a:endParaRPr>
          </a:p>
        </p:txBody>
      </p:sp>
      <p:sp>
        <p:nvSpPr>
          <p:cNvPr id="171014" name="AutoShape 4" descr="data:image/jpeg;base64,/9j/4AAQSkZJRgABAQAAAQABAAD/2wCEAAkGBxQSEhUUEhISFRUXGRMYFBUXFBgVGBUXGRYXFxcXFxgYHSghGBooGxcUITEhJTUtLjouGB8zODMsNygtLisBCgoKDg0OGhAQGjAkHCQsNCwsLywsLCwsLCwsLCssLCwsLCwsLCwsLCwsLCwsLCwsLCwsLCwsKywsLCwsLCwsK//AABEIANoA5wMBIgACEQEDEQH/xAAbAAEAAgMBAQAAAAAAAAAAAAAAAQUCBAYDB//EAEUQAAICAQMCBAMDCAYHCQAAAAECAAMRBBIhBTEGE0FRIjJhB3GRFCM1QlKBobEVM2JzdLIWNGOCorPRJFRyg5LBwtLh/8QAGAEBAQEBAQAAAAAAAAAAAAAAAAECAwX/xAAiEQEBAQACAgEEAwAAAAAAAAAAARECEiExQQMTUWEiMoH/2gAMAwEAAhEDEQA/APoMRE89LSIiAiIgIiICJT2JqvMJDDZuswDg4HlttyB3XeF4HPJ9JGdS21sFc+U20bRs+JyysCck7TXn98uC5ieenLFV3jDYG4exxyPxnpIEREBERAREQEREDUfqVQJG8ZBYEc5yoywx9BPfz1zjcuc4+Yd/b75p29HqYkkHJ35OefiDAj7viMyHS0BJ+LndkZAGGxuGAMDOB25+svgbQ1KHGHTnt8Q5+73kDUp+2nr+sPTv6zUHR6+/xZ49e+ChHp/s0H7pFnR0K4y3ybATg4GCF9O4yee8eBsnXV5xvUnjgHPdto7fXieg1KcfGvPb4hyfpz9R+M1B0mv+0c7S3PzEOHGePcenpIXo1Yx83G3HP7Jrx6f7NI8DeSwHkEH7jn+UynhpNKta7VzjOefT6AdgPoJ7yCREgSZY3xvhEREjBESMwiYiICIiAiIgIiICIiAiIgImp1YWeRb5OfN2P5eMfPtO35uO+O/ErtbZrEO2msOAh+IsvL7XIwGcEEMEHPB3dxiWTReRNDp4t32+Zu2kp5WdnA2AEfCTzuDd/fib8WYpERIhERAREQEREAJMgSZY3x9IiIkZaOp0JZ2dW2koEU4BwQWOf+L0munTLAc+cc/DzzyAXOG/a4fHp2ltEuo1dBpmrBDOznI5Jz6Y49s4zibURIErev8AW6tHV5t5YJuC/CMnJzj1+kspBGe8s/Y40fabocZzdj38v/8AZeeHPEdGuV2oLEIQrbl28kZ45nEdYUf6QUjAx+a4/wDLadR9omqenQWPS7VuGpwyHaebFB5H0JE63hx8SfKumicJ4U0mvvXS6izWjygATUN26xef6xv1mP144E8vAnVLreoa1LLrHRGu2KzEquLyowPTjiZvD359D6BE4Dw11S5+s6ml7bGqVb9tZYlVxZUBgemAT+M52/xQuqvtOq1mq01IOKE0+QSMkZYgHnABOf2uMAS/aumPsMT539mnX7LbrtO1zXVqC9TvnftDbec88gqcHscz6JMcuPW4EREyhERAREQETS6vpGtQKhAIepsklfhWxWcZHugYY9c4Mr7NDq8grevzuWBPATz62QL8HpSti4927+o1Jvyq9iaHR6LkQi+wWMSDkdh8Kg44GAWBbHPze2AN+SoRESAJMgSZY3x9IiIkZIiaB6vUDYC2BUcWE9lOFbsDnGGHOMfWWTRvxNE9Wq3IobJdzWu1SwLhGcjIGOFRvwm9JiEREDjOoeGL36rXqwa/KXZnLHf8KMpwu3Hc+8tvG3SLNXpHpq2b2NZG4kD4XVjyAfQS9ia73xfwqr8MaB9PpaabNu9FAbacjOT2JAyJxj+Ftfptbddomq22tYdzkcB33lWUjPDdiM9vvn0eJZzstNcP4T8K6rT6+3U32VOHSwblJDMzPW2Sm0BR8J7H2msPDGu0Oott6c1L128muzjHJIUjjIGWwQRwZ9BiX7l01zvhxOomxn1zUhNuEqq7Bsg7j39OO5nRRExboRESIREQEREBERAREQEREAJMgSZY3x9IiJ56i9a1Luyoq8szEKqj3JPAkZek07+l1OGDJkM29viYZfaF3ZB4+EY4ntpNWlqh6rEsQ5wyMHU4ODgrweZ567qNNABuuqqB4BsdUBPsCxGTLNGFfSaVKlUxtbenxvhXKspYDOBkMwPvk5m7PDV62upd9tldacfG7hF57fETiewMXfkTERIhERAREQEREBERAREQERMLLAuNzAZOBkgZPsM9zAziY2OFBLEAAEkk4AA7kn0E89LqktUPU6WIc4dGDKcHBwRweQYHtERAREQEREAJMgSZY3x9IlD48/R+p/uz/MS+lD48/R+q/uz/ADEvH+0Z+VB4Hc6S5dMxPl6mmrUack9n8tfOrGT7/F92PeUn2hudUmrvyfK0pSin2a1nXzm+uBhf3Tqeo9Fs1Og0jUMF1FKad6WJxg+WoYE4PBH8QJXeOOlrpeiNSvO3ydzftObVLsfvYkzrLO2/KrzxlrK6dDvtoTUKDSPLc4UkkAHse03PEHWxpa69tZsstZa6agcbnI4BY/Ko95S/aX+jP97T/wCYS58RdCXWVopsat0IsqsT5kYDvj1HP8pnx41Gn/SXUUKm3R0OhKhvJvZnrBOCSGUbsfSe/iPxF+TtXTVU1+osz5dSnbwO7O36o7/gfaUXUtd1HpyrbfdRqqAyq/weVaAxxkY4/if/AHGyrBeuHfwX0yikn1w2SoPvw5xHWexuaDq2v81E1GhVUc4NlVocV+25e+PrHVfEtv5QdNotP59qAG1mfZXVnkAn1btxx3++dKTOO8Dnbq+pI5HmflBf6mslin7gCPxHvJMu3Bu9H8SWNeNNrNP+T3MC1WG3paBydp9xzx9I654pbT6pdMmme4vV5i7G+ItuZQpBGAvw5LE8e00/F7Btf01F/rBY7nHcV4G7PsCFb8DMtX+nKf8ACN/zHlye8+BB8Uaqi2pdbpEqqucItiW+ZsY/KG9/4esufEvXk0aKSrWWO2yqpfmsb2+g7c/Ue8p/tN/1ej/FUf8Aynn4rYJ1Tpz2cJ+fUE9g5AA59CSU/CJJcuD3TrfUlKtb05NhI3Cu8M6A+pH62PpNvrniJ67hptNQdRqCu9l3BErTONzt6fd/1GegJx3nz7T6Ox+ra1BqrNM7Cl02KhNqBAP1wflyO3ufbiccvwLjReJb0vro12mWk25FViPvRm/ZPsf+s9uveJ20+pr06aZ7msrLrsbDbssAuCMBeMlieJ46jwi9jVNfr9RYKrEsVWSoDcp45VQeeR++efUP03pv8Nb/AJrJf42jGzxTqtO9f5do0qpsYKLK7fM8tj23/wDXjtNP7TLbQ2jC1KyDUUMjGzBa3cdte3HAIx8f17Td+1Rx/R7J+vY9S1r6s28HA/cDPHx+pCdP3emr0u4/d3/kZeObKLrTazUsl35VpK61CMQBeLd/BypwowMfznn4X6lUdAl4qTT1BXcopytYVm3c4HsT29Za9V/qbf7uz/IZwumRm8OkL38pj/ui4lv+ENMySz/RY0eJtdevnabp6tRzsNloSywD1VfT195f+HOtprKvMQFSGKWVt81bjupk+GbUbSac142eVUBj0wgBX6EEEY+kovArBtV1F0/q2vAUjsWAO4j8R+MWSy+PQ8+neL9VqkP5NodzBmVme0LUuO2GIBZj7Dt7y08M+IX1D2030+TfTt3oG3KVbsyn8PxE0Psu/wBTb++u/mJPTv01qv8AD0/zWWyeZg9z4g1F9tqaKip1pby3tutKKXHdUVVJOPcyy6HrtRZvXU6cUshXBV/MSwHPKnA7Y7H3lNqPCt9dtl2g1nk+axeyp6xZWznuQf1fX0J579pseFOtX2W6jTapa/O0/l5evOxg4yO/Y4x7d+wxJZM8DphJkCTMNcfSJqdV6euopemzdscbW2nBx9DgzbiRl46PTiutK1ztRVVc98KABn64E1evdHr1lLUXbtjFSdpwfhIYYOD6iWES750VvWui16qnyLS+zKH4SAfhORzg+0x610NNSEDPajVkmt6rCjKSMHkdx9JaRE5Uc5V4SUujajUanU+WQyJa42Bh2YqigMR9Zu9f8PU6wKLQwZDmuxG2uh+jfuHH0Etol7X2OY6Z4MrqtS2zU6y9qzurF1xdVOMZA+4n8Zs9d8K06lxbvtpuAx5tL7HI9ifX+cvojvd0UXQfC1OldrA1ttzDBuufe+PYH0HA/CblnR6zql1R3+YtZqHI27SSe2O+SfWWMSdr7Ff1vo9eqRUtL4V0sG0gHcucZyDxzJ630enV1mq9Ny5yPQqfRlPoeT+Jm9mAf4d42jk6fAde4eZqtdaikFarLyUGDkcAduBLTr/hmjVlWsDrYnyW1tsdfpn1HJ7+5xLmJe9HL6DwVWliWWanWagowZBdcWUMOQcevMrPE/T11HVtPU7OoOnchq3KOCGcgqw7czu5GJZzu7RzXS/BdVVq3WXanU2J/Vm+zzNn1Ue8tuu9Hq1dJpuBKkggg4KsOxB9+T+JlhEl5W3RQ9G8MjTiwHU6q/zF2Hzrd+1efk4+HvLDpPSq9PQtCZNaggbyGJBJJB4Ge5m9El5WjkbPs/pyRVqNZTWxJamu4rWc9xj2nR9J6bXpqlqpQKi9h3yfUknuT7zbiW8rfYruh9Hr0lZqqL7SzP8AEQTlsZ5AHHEmnpFa6l9SC3mWIqNyNu1cYwMd+JYRJtHNt4RCuzUavWUB2ZmRLAU3MSzEK6nbkk9pZdF6JVpQwr3szndZY7F7LG92Y/yllEt5WgJMgSZI1x9IiIkZInzHxn4w1em1z11WDyk8o+X5aHIKKzDcVyM5POfWXvjPxZ5Okqs0zDzL9pqOA21MBmbBGDxhfvP0nT7d8fsx2MTiPA/ip30d+o1tuRVbtLCr5V2Vn5alyeWPOP4CdRoOsU3UflFdgNWHJchlwEzuyGAIxg+kzy42Dficf1zxzQNG92ltDPuFde6qwA2fCzLhlH6mT7dpl4N8Z1apUqssX8qIcsi1uowpJGCRt+XB7y9OWaY66J8u8EeLxUNS2t1NjDNQqV2axjzZu2Lyf2cnt2zO+6F16jWIWofcFOGBBVlPpkH+faOXC8RZxETCNG/Qlndw20sqqOM4wWJP/FPCvpbjB845yuTzyBkYOT8XBlrEujW0GmatcM7OeOSfoB+7tnH1mzESBERArOu9ZGmFWa7LWtsFSIm3JYqzD52AA+E+sx0XVLXcK2i1FQOcu7UFVwCeQlpbkjHA9ZV+OlYnQitgjnV17WK7wp8q3BK5G77sib586hLbdXqq3qWtywTTmplwM7g3mNnjPGO5E3kxV1iaH9JD8p/J9pz5Xm7s8Y37NuP45nC9TpNWnXUafRWafa1LLc+pPmlS6gB6wW3hgcFWPrmdUP0qf8IP+eZemC/xE+eW6cUiw9R02qZt9jHW1WF1VCxKMNj76VVcDAGOPrN7q17X6xqvye3U01U0staXJUpNm785ZvdfM4UADkDk47R0HaxOb8J6a+t71emymg+W1CWWpaUYhhaqlHbCZCEA9txx9OkmLMoRESICTIEmWN8fSIiJGXzDqWmW3rxrcZV02sPodKQZr9O8KaipdQ+qB8vT0aldMSysGLB/iUKSVGCx5x8w9p9Dbw/pzqfyvyz5/wC3vfHy7Pk3bfl47Tf1WnWxGRxlXVlYZIyrDBGRyOD6Tt938GuA+ybTLbotTW4yr2urD3DUVA/wM5QdTs0en1nT23FmsVV+7OLOP7ShMf8Ain17onRKNIhTToUVm3MN7vlsBc5ck9gPwnHf6P3ajq5vtoKUIQVY7fzhrACEgHOS3xfcolnOW2/CtjrXRxpeiPVgblStnPf42tRnI/eSPuAlh9m6r/R9JwufzozgZz5j8Z+6dLq9MtqNXYoZHBVlPYg9xKTo/g3S6W0W0o4YBgM2MwG4YPBPt7zHeXjlTXG/ZT0+q19V5tVdm01Bd6BsBjbuxkcZwPwnt9lCbdVrVHZdoA+gssA/hO46L4f0+kLnT1lDZtL/ABu+ducfOxx8x7e8npPh/T6Z7HprKtbzYd7tu5J7MxA5J7e81y+pLpqziInFCIiAiIgIiIGh1Ppa3tSzMw8m1blxjllVlw2R2wxmxrdIl1b12DcjqysO2VYYPI7T3iXVc5f4TFlXlWavVOg2bAWrG0KQRnag39sfFn378y2HTl/KPyjLbvL8rbxtxv357ZzmbsS9qOffwxuU1tq9W1BGGpZkIZf2TZs8zb6d5t9Q6GljrYj2UWouxbKiAdnfYysCrL7ZHEtYjtRodM6catxa+65m25axl4C7sBVRQq/Mc4HPHtN+Ikt1CIiQBJkCTLG+PpEREjJERCEREBERAREQEREBBiIHPudaqtsAZsasr5gU5Kv/ANmT4WXAZTyee3ODPbSajVm0B6kWrc/OfiK77QvAY4O0UHP1bgel1E12UiImUIiICJodQ6slJw4bO3cMAHPOMDnv3P3AyR1WvnLYIzkYJ7OU9ueR2EuUb0TTfqVYOCxBzjG1s5yox275dPxkf0rVt3b/AIeOdrdyoYDt32nOIwbsTS/pWvIAJJJC8KfcjPPcZHpMa+r1EA7uTt42seTtwM45Pxr+MZRvxNbS66uw4RsnAbsRwQCO/wB4mzIAkyBJljfH0iIiRknhrrGWtygywUlRgnJ9OByZ7xCKZNdeCd1XYnCjsRtQj4sHJyW7Y7YnsepPgkUt34BDA42bsnAPc/DgZ5lnEuirXqNmcGlgM4ydxwNzDJwP7I7fte3Mws6s4OPJOSWCjJydoY4Ax64H4y3iNFSNfaDzWT8w4VgBh2APYk8Be37QMk9Ts5/MNx6c54IB9OTg9h7S1iNEAyYiQIiICIiAiIgIiIHlbp1bO5QcjacjuPb7pi2jrPdFPf09zk/dkz3iB4HRV5zsXPBzj1GCD9/wr+AkLoqx2RR27DGMAAEexwAJsRGjWTQ1jPwjk7snnnO7j25kjQ1jtWvGMcdsYx/lX8BNiI0eVWmRSCqgYG0fQccD2HA/CesRACTIEmWN8fSIiJGSIiEIiICIiAiIgIieNmqRWCF1DNyqkgEgd8D1ge0SNw95MBERA89TetaM7nCqCzHk4AGSePpKH/TnQf8Ael/9Fn/1m/4o/wBT1P8Ac2/5DPj/AIZ6npKq2XU6I6hi5KuAPhXao28/UMf3zrw4TlNWR9n6X1SrUp5lDh0yV3AEcjGR8QB9RNycn06zzOnF+nomjLMSu/aAmHCuzZDDlVPp7Tj+rdd1emAevq9GpbPxVqEbH7tpBX0OCD7ST6e3wY+uROH8SeNXp0OmurVRdqFVgD8Sp8ILkD9bkgD7/XscdL0vq6hLTrUdiUL0lEHwkjcM7cbse2Pvk6eNpjrruq0JatLXVra2NtZYBmznGB69j+E3J8f8SUar+l1Xzq/OZgdM+BtrrL2eUrDZyQM54P3mfT+gU6hKQursS27LZdAACM/CMBV7D6S8uGSXTFjEROaEREAJMgSZY3x9IiIkZQZVLr7Qlea2LOoLYU4QkD0xwQT2MtolRUL1K0AA0sT8POCAcoTk8cHcMYxxkd5biIgIiJAiIgJo9T6Yt/zMw+C6vjHa0BWPI7jHE3ojRRWeFqixILqCQdq4UA4pHGB2/Mpx9T7y30enFaKi/KoAH3DtPaJbytCIiQV/iGln0t6ICzNVYFA7klSABOe+y3pt2n01q31tWzXFgG4JXyqhnj6qfwnYxNTl4xXK/aT027UaPbQCxDqzoO7oAeB74JVsf2Zxup6fdfoVrp6S1TKa99pAWxyMgkKyh+TySf4z65E1x+p1mGvnPXvCd1/TdGEQi+isA1nAYhlXcoJONwKr+E3NL4s1zBKh024W5RXsYMKwMgMwyoHbnGZ3UR38ZYPnPjnQaivqNOsqoe5EWvIrUsco75BCgkZDDBx7+07XoPUH1FIssoegkt+bfO4AHAJyB37yxiS8tmBERMIREQAkyBJljfH0iJlGIxejGJliMRh0YxMsRiMOjGJliMRh0YxMsRiMOjGJliMRh0YxMsRiMOjGJliMRh0YxMsRiMOjGJliMRh0YxMsRiMOjGJliMRh0YxMsRiMOjGJliMRh0YiTJkyyN8eHh//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smtClean="0">
              <a:solidFill>
                <a:srgbClr val="000000"/>
              </a:solidFill>
              <a:cs typeface="Arial" charset="0"/>
            </a:endParaRPr>
          </a:p>
        </p:txBody>
      </p:sp>
      <p:sp>
        <p:nvSpPr>
          <p:cNvPr id="171015" name="AutoShape 6" descr="data:image/jpeg;base64,/9j/4AAQSkZJRgABAQAAAQABAAD/2wCEAAkGBxQSEhUUEhISFRUXGRMYFBUXFBgVGBUXGRYXFxcXFxgYHSghGBooGxcUITEhJTUtLjouGB8zODMsNygtLisBCgoKDg0OGhAQGjAkHCQsNCwsLywsLCwsLCwsLCssLCwsLCwsLCwsLCwsLCwsLCwsLCwsLCwsKywsLCwsLCwsK//AABEIANoA5wMBIgACEQEDEQH/xAAbAAEAAgMBAQAAAAAAAAAAAAAAAQUCBAYDB//EAEUQAAICAQMCBAMDCAYHCQAAAAECAAMRBBIhBTEGE0FRIjJhB3GRFCM1QlKBobEVM2JzdLIWNGOCorPRJFRyg5LBwtLh/8QAGAEBAQEBAQAAAAAAAAAAAAAAAAECAwX/xAAiEQEBAQACAgEEAwAAAAAAAAAAARECEiExQQMTUWEiMoH/2gAMAwEAAhEDEQA/APoMRE89LSIiAiIgIiICJT2JqvMJDDZuswDg4HlttyB3XeF4HPJ9JGdS21sFc+U20bRs+JyysCck7TXn98uC5ieenLFV3jDYG4exxyPxnpIEREBERAREQEREDUfqVQJG8ZBYEc5yoywx9BPfz1zjcuc4+Yd/b75p29HqYkkHJ35OefiDAj7viMyHS0BJ+LndkZAGGxuGAMDOB25+svgbQ1KHGHTnt8Q5+73kDUp+2nr+sPTv6zUHR6+/xZ49e+ChHp/s0H7pFnR0K4y3ybATg4GCF9O4yee8eBsnXV5xvUnjgHPdto7fXieg1KcfGvPb4hyfpz9R+M1B0mv+0c7S3PzEOHGePcenpIXo1Yx83G3HP7Jrx6f7NI8DeSwHkEH7jn+UynhpNKta7VzjOefT6AdgPoJ7yCREgSZY3xvhEREjBESMwiYiICIiAiIgIiICIiAiIgImp1YWeRb5OfN2P5eMfPtO35uO+O/ErtbZrEO2msOAh+IsvL7XIwGcEEMEHPB3dxiWTReRNDp4t32+Zu2kp5WdnA2AEfCTzuDd/fib8WYpERIhERAREQEREAJMgSZY3x9IiIkZaOp0JZ2dW2koEU4BwQWOf+L0munTLAc+cc/DzzyAXOG/a4fHp2ltEuo1dBpmrBDOznI5Jz6Y49s4zibURIErev8AW6tHV5t5YJuC/CMnJzj1+kspBGe8s/Y40fabocZzdj38v/8AZeeHPEdGuV2oLEIQrbl28kZ45nEdYUf6QUjAx+a4/wDLadR9omqenQWPS7VuGpwyHaebFB5H0JE63hx8SfKumicJ4U0mvvXS6izWjygATUN26xef6xv1mP144E8vAnVLreoa1LLrHRGu2KzEquLyowPTjiZvD359D6BE4Dw11S5+s6ml7bGqVb9tZYlVxZUBgemAT+M52/xQuqvtOq1mq01IOKE0+QSMkZYgHnABOf2uMAS/aumPsMT539mnX7LbrtO1zXVqC9TvnftDbec88gqcHscz6JMcuPW4EREyhERAREQETS6vpGtQKhAIepsklfhWxWcZHugYY9c4Mr7NDq8grevzuWBPATz62QL8HpSti4927+o1Jvyq9iaHR6LkQi+wWMSDkdh8Kg44GAWBbHPze2AN+SoRESAJMgSZY3x9IiIkZIiaB6vUDYC2BUcWE9lOFbsDnGGHOMfWWTRvxNE9Wq3IobJdzWu1SwLhGcjIGOFRvwm9JiEREDjOoeGL36rXqwa/KXZnLHf8KMpwu3Hc+8tvG3SLNXpHpq2b2NZG4kD4XVjyAfQS9ia73xfwqr8MaB9PpaabNu9FAbacjOT2JAyJxj+Ftfptbddomq22tYdzkcB33lWUjPDdiM9vvn0eJZzstNcP4T8K6rT6+3U32VOHSwblJDMzPW2Sm0BR8J7H2msPDGu0Oott6c1L128muzjHJIUjjIGWwQRwZ9BiX7l01zvhxOomxn1zUhNuEqq7Bsg7j39OO5nRRExboRESIREQEREBERAREQEREAJMgSZY3x9IiJ56i9a1Luyoq8szEKqj3JPAkZek07+l1OGDJkM29viYZfaF3ZB4+EY4ntpNWlqh6rEsQ5wyMHU4ODgrweZ567qNNABuuqqB4BsdUBPsCxGTLNGFfSaVKlUxtbenxvhXKspYDOBkMwPvk5m7PDV62upd9tldacfG7hF57fETiewMXfkTERIhERAREQEREBERAREQERMLLAuNzAZOBkgZPsM9zAziY2OFBLEAAEkk4AA7kn0E89LqktUPU6WIc4dGDKcHBwRweQYHtERAREQEREAJMgSZY3x9IlD48/R+p/uz/MS+lD48/R+q/uz/ADEvH+0Z+VB4Hc6S5dMxPl6mmrUack9n8tfOrGT7/F92PeUn2hudUmrvyfK0pSin2a1nXzm+uBhf3Tqeo9Fs1Og0jUMF1FKad6WJxg+WoYE4PBH8QJXeOOlrpeiNSvO3ydzftObVLsfvYkzrLO2/KrzxlrK6dDvtoTUKDSPLc4UkkAHse03PEHWxpa69tZsstZa6agcbnI4BY/Ko95S/aX+jP97T/wCYS58RdCXWVopsat0IsqsT5kYDvj1HP8pnx41Gn/SXUUKm3R0OhKhvJvZnrBOCSGUbsfSe/iPxF+TtXTVU1+osz5dSnbwO7O36o7/gfaUXUtd1HpyrbfdRqqAyq/weVaAxxkY4/if/AHGyrBeuHfwX0yikn1w2SoPvw5xHWexuaDq2v81E1GhVUc4NlVocV+25e+PrHVfEtv5QdNotP59qAG1mfZXVnkAn1btxx3++dKTOO8Dnbq+pI5HmflBf6mslin7gCPxHvJMu3Bu9H8SWNeNNrNP+T3MC1WG3paBydp9xzx9I654pbT6pdMmme4vV5i7G+ItuZQpBGAvw5LE8e00/F7Btf01F/rBY7nHcV4G7PsCFb8DMtX+nKf8ACN/zHlye8+BB8Uaqi2pdbpEqqucItiW+ZsY/KG9/4esufEvXk0aKSrWWO2yqpfmsb2+g7c/Ue8p/tN/1ej/FUf8Aynn4rYJ1Tpz2cJ+fUE9g5AA59CSU/CJJcuD3TrfUlKtb05NhI3Cu8M6A+pH62PpNvrniJ67hptNQdRqCu9l3BErTONzt6fd/1GegJx3nz7T6Ox+ra1BqrNM7Cl02KhNqBAP1wflyO3ufbiccvwLjReJb0vro12mWk25FViPvRm/ZPsf+s9uveJ20+pr06aZ7msrLrsbDbssAuCMBeMlieJ46jwi9jVNfr9RYKrEsVWSoDcp45VQeeR++efUP03pv8Nb/AJrJf42jGzxTqtO9f5do0qpsYKLK7fM8tj23/wDXjtNP7TLbQ2jC1KyDUUMjGzBa3cdte3HAIx8f17Td+1Rx/R7J+vY9S1r6s28HA/cDPHx+pCdP3emr0u4/d3/kZeObKLrTazUsl35VpK61CMQBeLd/BypwowMfznn4X6lUdAl4qTT1BXcopytYVm3c4HsT29Za9V/qbf7uz/IZwumRm8OkL38pj/ui4lv+ENMySz/RY0eJtdevnabp6tRzsNloSywD1VfT195f+HOtprKvMQFSGKWVt81bjupk+GbUbSac142eVUBj0wgBX6EEEY+kovArBtV1F0/q2vAUjsWAO4j8R+MWSy+PQ8+neL9VqkP5NodzBmVme0LUuO2GIBZj7Dt7y08M+IX1D2030+TfTt3oG3KVbsyn8PxE0Psu/wBTb++u/mJPTv01qv8AD0/zWWyeZg9z4g1F9tqaKip1pby3tutKKXHdUVVJOPcyy6HrtRZvXU6cUshXBV/MSwHPKnA7Y7H3lNqPCt9dtl2g1nk+axeyp6xZWznuQf1fX0J579pseFOtX2W6jTapa/O0/l5evOxg4yO/Y4x7d+wxJZM8DphJkCTMNcfSJqdV6euopemzdscbW2nBx9DgzbiRl46PTiutK1ztRVVc98KABn64E1evdHr1lLUXbtjFSdpwfhIYYOD6iWES750VvWui16qnyLS+zKH4SAfhORzg+0x610NNSEDPajVkmt6rCjKSMHkdx9JaRE5Uc5V4SUujajUanU+WQyJa42Bh2YqigMR9Zu9f8PU6wKLQwZDmuxG2uh+jfuHH0Etol7X2OY6Z4MrqtS2zU6y9qzurF1xdVOMZA+4n8Zs9d8K06lxbvtpuAx5tL7HI9ifX+cvojvd0UXQfC1OldrA1ttzDBuufe+PYH0HA/CblnR6zql1R3+YtZqHI27SSe2O+SfWWMSdr7Ff1vo9eqRUtL4V0sG0gHcucZyDxzJ630enV1mq9Ny5yPQqfRlPoeT+Jm9mAf4d42jk6fAde4eZqtdaikFarLyUGDkcAduBLTr/hmjVlWsDrYnyW1tsdfpn1HJ7+5xLmJe9HL6DwVWliWWanWagowZBdcWUMOQcevMrPE/T11HVtPU7OoOnchq3KOCGcgqw7czu5GJZzu7RzXS/BdVVq3WXanU2J/Vm+zzNn1Ue8tuu9Hq1dJpuBKkggg4KsOxB9+T+JlhEl5W3RQ9G8MjTiwHU6q/zF2Hzrd+1efk4+HvLDpPSq9PQtCZNaggbyGJBJJB4Ge5m9El5WjkbPs/pyRVqNZTWxJamu4rWc9xj2nR9J6bXpqlqpQKi9h3yfUknuT7zbiW8rfYruh9Hr0lZqqL7SzP8AEQTlsZ5AHHEmnpFa6l9SC3mWIqNyNu1cYwMd+JYRJtHNt4RCuzUavWUB2ZmRLAU3MSzEK6nbkk9pZdF6JVpQwr3szndZY7F7LG92Y/yllEt5WgJMgSZI1x9IiIkZInzHxn4w1em1z11WDyk8o+X5aHIKKzDcVyM5POfWXvjPxZ5Okqs0zDzL9pqOA21MBmbBGDxhfvP0nT7d8fsx2MTiPA/ip30d+o1tuRVbtLCr5V2Vn5alyeWPOP4CdRoOsU3UflFdgNWHJchlwEzuyGAIxg+kzy42Dficf1zxzQNG92ltDPuFde6qwA2fCzLhlH6mT7dpl4N8Z1apUqssX8qIcsi1uowpJGCRt+XB7y9OWaY66J8u8EeLxUNS2t1NjDNQqV2axjzZu2Lyf2cnt2zO+6F16jWIWofcFOGBBVlPpkH+faOXC8RZxETCNG/Qlndw20sqqOM4wWJP/FPCvpbjB845yuTzyBkYOT8XBlrEujW0GmatcM7OeOSfoB+7tnH1mzESBERArOu9ZGmFWa7LWtsFSIm3JYqzD52AA+E+sx0XVLXcK2i1FQOcu7UFVwCeQlpbkjHA9ZV+OlYnQitgjnV17WK7wp8q3BK5G77sib586hLbdXqq3qWtywTTmplwM7g3mNnjPGO5E3kxV1iaH9JD8p/J9pz5Xm7s8Y37NuP45nC9TpNWnXUafRWafa1LLc+pPmlS6gB6wW3hgcFWPrmdUP0qf8IP+eZemC/xE+eW6cUiw9R02qZt9jHW1WF1VCxKMNj76VVcDAGOPrN7q17X6xqvye3U01U0staXJUpNm785ZvdfM4UADkDk47R0HaxOb8J6a+t71emymg+W1CWWpaUYhhaqlHbCZCEA9txx9OkmLMoRESICTIEmWN8fSIiJGXzDqWmW3rxrcZV02sPodKQZr9O8KaipdQ+qB8vT0aldMSysGLB/iUKSVGCx5x8w9p9Dbw/pzqfyvyz5/wC3vfHy7Pk3bfl47Tf1WnWxGRxlXVlYZIyrDBGRyOD6Tt938GuA+ybTLbotTW4yr2urD3DUVA/wM5QdTs0en1nT23FmsVV+7OLOP7ShMf8Ain17onRKNIhTToUVm3MN7vlsBc5ck9gPwnHf6P3ajq5vtoKUIQVY7fzhrACEgHOS3xfcolnOW2/CtjrXRxpeiPVgblStnPf42tRnI/eSPuAlh9m6r/R9JwufzozgZz5j8Z+6dLq9MtqNXYoZHBVlPYg9xKTo/g3S6W0W0o4YBgM2MwG4YPBPt7zHeXjlTXG/ZT0+q19V5tVdm01Bd6BsBjbuxkcZwPwnt9lCbdVrVHZdoA+gssA/hO46L4f0+kLnT1lDZtL/ABu+ducfOxx8x7e8npPh/T6Z7HprKtbzYd7tu5J7MxA5J7e81y+pLpqziInFCIiAiIgIiIGh1Ppa3tSzMw8m1blxjllVlw2R2wxmxrdIl1b12DcjqysO2VYYPI7T3iXVc5f4TFlXlWavVOg2bAWrG0KQRnag39sfFn378y2HTl/KPyjLbvL8rbxtxv357ZzmbsS9qOffwxuU1tq9W1BGGpZkIZf2TZs8zb6d5t9Q6GljrYj2UWouxbKiAdnfYysCrL7ZHEtYjtRodM6catxa+65m25axl4C7sBVRQq/Mc4HPHtN+Ikt1CIiQBJkCTLG+PpEREjJERCEREBERAREQEREBBiIHPudaqtsAZsasr5gU5Kv/ANmT4WXAZTyee3ODPbSajVm0B6kWrc/OfiK77QvAY4O0UHP1bgel1E12UiImUIiICJodQ6slJw4bO3cMAHPOMDnv3P3AyR1WvnLYIzkYJ7OU9ueR2EuUb0TTfqVYOCxBzjG1s5yox275dPxkf0rVt3b/AIeOdrdyoYDt32nOIwbsTS/pWvIAJJJC8KfcjPPcZHpMa+r1EA7uTt42seTtwM45Pxr+MZRvxNbS66uw4RsnAbsRwQCO/wB4mzIAkyBJljfH0iIiRknhrrGWtygywUlRgnJ9OByZ7xCKZNdeCd1XYnCjsRtQj4sHJyW7Y7YnsepPgkUt34BDA42bsnAPc/DgZ5lnEuirXqNmcGlgM4ydxwNzDJwP7I7fte3Mws6s4OPJOSWCjJydoY4Ax64H4y3iNFSNfaDzWT8w4VgBh2APYk8Be37QMk9Ts5/MNx6c54IB9OTg9h7S1iNEAyYiQIiICIiAiIgIiIHlbp1bO5QcjacjuPb7pi2jrPdFPf09zk/dkz3iB4HRV5zsXPBzj1GCD9/wr+AkLoqx2RR27DGMAAEexwAJsRGjWTQ1jPwjk7snnnO7j25kjQ1jtWvGMcdsYx/lX8BNiI0eVWmRSCqgYG0fQccD2HA/CesRACTIEmWN8fSIiJGSIiEIiICIiAiIgIieNmqRWCF1DNyqkgEgd8D1ge0SNw95MBERA89TetaM7nCqCzHk4AGSePpKH/TnQf8Ael/9Fn/1m/4o/wBT1P8Ac2/5DPj/AIZ6npKq2XU6I6hi5KuAPhXao28/UMf3zrw4TlNWR9n6X1SrUp5lDh0yV3AEcjGR8QB9RNycn06zzOnF+nomjLMSu/aAmHCuzZDDlVPp7Tj+rdd1emAevq9GpbPxVqEbH7tpBX0OCD7ST6e3wY+uROH8SeNXp0OmurVRdqFVgD8Sp8ILkD9bkgD7/XscdL0vq6hLTrUdiUL0lEHwkjcM7cbse2Pvk6eNpjrruq0JatLXVra2NtZYBmznGB69j+E3J8f8SUar+l1Xzq/OZgdM+BtrrL2eUrDZyQM54P3mfT+gU6hKQursS27LZdAACM/CMBV7D6S8uGSXTFjEROaEREAJMgSZY3x9IiIkZQZVLr7Qlea2LOoLYU4QkD0xwQT2MtolRUL1K0AA0sT8POCAcoTk8cHcMYxxkd5biIgIiJAiIgJo9T6Yt/zMw+C6vjHa0BWPI7jHE3ojRRWeFqixILqCQdq4UA4pHGB2/Mpx9T7y30enFaKi/KoAH3DtPaJbytCIiQV/iGln0t6ICzNVYFA7klSABOe+y3pt2n01q31tWzXFgG4JXyqhnj6qfwnYxNTl4xXK/aT027UaPbQCxDqzoO7oAeB74JVsf2Zxup6fdfoVrp6S1TKa99pAWxyMgkKyh+TySf4z65E1x+p1mGvnPXvCd1/TdGEQi+isA1nAYhlXcoJONwKr+E3NL4s1zBKh024W5RXsYMKwMgMwyoHbnGZ3UR38ZYPnPjnQaivqNOsqoe5EWvIrUsco75BCgkZDDBx7+07XoPUH1FIssoegkt+bfO4AHAJyB37yxiS8tmBERMIREQAkyBJljfH0iJlGIxejGJliMRh0YxMsRiMOjGJliMRh0YxMsRiMOjGJliMRh0YxMsRiMOjGJliMRh0YxMsRiMOjGJliMRh0YxMsRiMOjGJliMRh0YxMsRiMOjGJliMRh0YiTJkyyN8eHh//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smtClean="0">
              <a:solidFill>
                <a:srgbClr val="000000"/>
              </a:solidFill>
              <a:cs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l="20296" t="25777" r="6250" b="27864"/>
          <a:stretch>
            <a:fillRect/>
          </a:stretch>
        </p:blipFill>
        <p:spPr bwMode="auto">
          <a:xfrm>
            <a:off x="1994000" y="1156118"/>
            <a:ext cx="5372100" cy="603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l="12955" t="9483" r="41901" b="12978"/>
          <a:stretch>
            <a:fillRect/>
          </a:stretch>
        </p:blipFill>
        <p:spPr bwMode="auto">
          <a:xfrm>
            <a:off x="2795588" y="1006475"/>
            <a:ext cx="5873750" cy="567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l="13312" t="16878" r="41080" b="9464"/>
          <a:stretch>
            <a:fillRect/>
          </a:stretch>
        </p:blipFill>
        <p:spPr bwMode="auto">
          <a:xfrm>
            <a:off x="1140418" y="1156118"/>
            <a:ext cx="6908800" cy="627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735" y="2570163"/>
            <a:ext cx="7240587"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2191" y="1019175"/>
            <a:ext cx="7697787"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179" y="1221160"/>
            <a:ext cx="7801066" cy="53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3757" y="864018"/>
            <a:ext cx="4842123" cy="68580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7334" y="864018"/>
            <a:ext cx="4854968" cy="6858000"/>
          </a:xfrm>
          <a:prstGeom prst="rect">
            <a:avLst/>
          </a:prstGeom>
        </p:spPr>
      </p:pic>
    </p:spTree>
    <p:extLst>
      <p:ext uri="{BB962C8B-B14F-4D97-AF65-F5344CB8AC3E}">
        <p14:creationId xmlns:p14="http://schemas.microsoft.com/office/powerpoint/2010/main" val="152802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4294967295"/>
          </p:nvPr>
        </p:nvSpPr>
        <p:spPr>
          <a:xfrm>
            <a:off x="6553200" y="6404292"/>
            <a:ext cx="2133600" cy="269241"/>
          </a:xfrm>
          <a:prstGeom prst="rect">
            <a:avLst/>
          </a:prstGeom>
          <a:extLst>
            <a:ext uri="{C572A759-6A51-4108-AA02-DFA0A04FC94B}">
              <ma14:wrappingTextBoxFlag xmlns="" xmlns:ma14="http://schemas.microsoft.com/office/mac/drawingml/2011/main" val="1"/>
            </a:ext>
          </a:extLst>
        </p:spPr>
        <p:txBody>
          <a:bodyPr/>
          <a:lstStyle/>
          <a:p>
            <a:pPr>
              <a:defRPr sz="1800">
                <a:solidFill>
                  <a:srgbClr val="000000"/>
                </a:solidFill>
              </a:defRPr>
            </a:pPr>
            <a:fld id="{86CB4B4D-7CA3-9044-876B-883B54F8677D}" type="slidenum">
              <a:rPr sz="1800">
                <a:solidFill>
                  <a:srgbClr val="888888"/>
                </a:solidFill>
              </a:rPr>
              <a:pPr>
                <a:defRPr sz="1800">
                  <a:solidFill>
                    <a:srgbClr val="000000"/>
                  </a:solidFill>
                </a:defRPr>
              </a:pPr>
              <a:t>25</a:t>
            </a:fld>
            <a:endParaRPr sz="1800" dirty="0">
              <a:solidFill>
                <a:srgbClr val="888888"/>
              </a:solidFill>
            </a:endParaRPr>
          </a:p>
        </p:txBody>
      </p:sp>
      <p:grpSp>
        <p:nvGrpSpPr>
          <p:cNvPr id="8" name="Group 7"/>
          <p:cNvGrpSpPr/>
          <p:nvPr/>
        </p:nvGrpSpPr>
        <p:grpSpPr>
          <a:xfrm>
            <a:off x="2352047" y="3317938"/>
            <a:ext cx="4134306" cy="5435051"/>
            <a:chOff x="2900955" y="3684496"/>
            <a:chExt cx="4134306" cy="5435051"/>
          </a:xfrm>
        </p:grpSpPr>
        <p:grpSp>
          <p:nvGrpSpPr>
            <p:cNvPr id="6" name="Group 5"/>
            <p:cNvGrpSpPr/>
            <p:nvPr/>
          </p:nvGrpSpPr>
          <p:grpSpPr>
            <a:xfrm>
              <a:off x="2900955" y="3684496"/>
              <a:ext cx="4134306" cy="5435051"/>
              <a:chOff x="3725292" y="404664"/>
              <a:chExt cx="4680520"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404664"/>
                <a:ext cx="3863662" cy="6858000"/>
              </a:xfrm>
              <a:prstGeom prst="rect">
                <a:avLst/>
              </a:prstGeom>
              <a:solidFill>
                <a:schemeClr val="bg1"/>
              </a:solidFill>
            </p:spPr>
          </p:pic>
          <p:sp>
            <p:nvSpPr>
              <p:cNvPr id="5" name="TextBox 4"/>
              <p:cNvSpPr txBox="1"/>
              <p:nvPr/>
            </p:nvSpPr>
            <p:spPr>
              <a:xfrm>
                <a:off x="3725292" y="404664"/>
                <a:ext cx="4680520" cy="792088"/>
              </a:xfrm>
              <a:prstGeom prst="rect">
                <a:avLst/>
              </a:prstGeom>
              <a:solidFill>
                <a:schemeClr val="bg1"/>
              </a:solidFill>
            </p:spPr>
            <p:txBody>
              <a:bodyPr wrap="square" rtlCol="0">
                <a:spAutoFit/>
              </a:bodyPr>
              <a:lstStyle/>
              <a:p>
                <a:endParaRPr lang="en-GB" dirty="0">
                  <a:solidFill>
                    <a:prstClr val="black"/>
                  </a:solidFill>
                </a:endParaRPr>
              </a:p>
            </p:txBody>
          </p:sp>
        </p:grpSp>
        <p:sp>
          <p:nvSpPr>
            <p:cNvPr id="7" name="TextBox 6"/>
            <p:cNvSpPr txBox="1"/>
            <p:nvPr/>
          </p:nvSpPr>
          <p:spPr>
            <a:xfrm>
              <a:off x="3347864" y="4008932"/>
              <a:ext cx="3412775" cy="369332"/>
            </a:xfrm>
            <a:prstGeom prst="rect">
              <a:avLst/>
            </a:prstGeom>
            <a:noFill/>
          </p:spPr>
          <p:txBody>
            <a:bodyPr wrap="square" rtlCol="0">
              <a:spAutoFit/>
            </a:bodyPr>
            <a:lstStyle/>
            <a:p>
              <a:r>
                <a:rPr lang="en-GB" b="1" dirty="0">
                  <a:solidFill>
                    <a:srgbClr val="F79646"/>
                  </a:solidFill>
                </a:rPr>
                <a:t>Cultures &amp; Practices transforming</a:t>
              </a:r>
              <a:endParaRPr lang="en-GB" b="1" dirty="0">
                <a:solidFill>
                  <a:srgbClr val="F79646"/>
                </a:solidFill>
              </a:endParaRPr>
            </a:p>
          </p:txBody>
        </p:sp>
      </p:grpSp>
      <p:sp>
        <p:nvSpPr>
          <p:cNvPr id="2" name="TextBox 1"/>
          <p:cNvSpPr txBox="1"/>
          <p:nvPr/>
        </p:nvSpPr>
        <p:spPr>
          <a:xfrm>
            <a:off x="115687" y="980728"/>
            <a:ext cx="2808312" cy="5909310"/>
          </a:xfrm>
          <a:prstGeom prst="rect">
            <a:avLst/>
          </a:prstGeom>
          <a:noFill/>
        </p:spPr>
        <p:txBody>
          <a:bodyPr wrap="square" rtlCol="0">
            <a:spAutoFit/>
          </a:bodyPr>
          <a:lstStyle/>
          <a:p>
            <a:r>
              <a:rPr lang="en-GB" b="1" dirty="0">
                <a:solidFill>
                  <a:srgbClr val="F79646"/>
                </a:solidFill>
              </a:rPr>
              <a:t>Attitudes &amp; Actions Transforming…</a:t>
            </a:r>
          </a:p>
          <a:p>
            <a:r>
              <a:rPr lang="en-GB" dirty="0">
                <a:solidFill>
                  <a:prstClr val="black"/>
                </a:solidFill>
              </a:rPr>
              <a:t/>
            </a:r>
            <a:br>
              <a:rPr lang="en-GB" dirty="0">
                <a:solidFill>
                  <a:prstClr val="black"/>
                </a:solidFill>
              </a:rPr>
            </a:br>
            <a:r>
              <a:rPr lang="en-GB" i="1" dirty="0">
                <a:solidFill>
                  <a:prstClr val="black"/>
                </a:solidFill>
              </a:rPr>
              <a:t>“In my P4/5 class this year I have 5 young boys whose behaviour is harder to manage. I remembered Tony’s story about how he was like that as a wee boy, and his ask for teachers to demonstrate more patience and understanding. </a:t>
            </a:r>
            <a:br>
              <a:rPr lang="en-GB" i="1" dirty="0">
                <a:solidFill>
                  <a:prstClr val="black"/>
                </a:solidFill>
              </a:rPr>
            </a:br>
            <a:r>
              <a:rPr lang="en-GB" i="1" dirty="0">
                <a:solidFill>
                  <a:prstClr val="black"/>
                </a:solidFill>
              </a:rPr>
              <a:t>So instead of shouting and complaining  about the boys, and asking the Head teacher to remove them, I’ve tried to be innovative and use different methods to engage them. And work out how to be more patient with them</a:t>
            </a:r>
            <a:r>
              <a:rPr lang="en-GB" i="1" dirty="0">
                <a:solidFill>
                  <a:prstClr val="black"/>
                </a:solidFill>
              </a:rPr>
              <a:t>”.</a:t>
            </a:r>
            <a:r>
              <a:rPr lang="en-GB" b="1" dirty="0">
                <a:solidFill>
                  <a:prstClr val="black"/>
                </a:solidFill>
              </a:rPr>
              <a:t> Teacher in Fife </a:t>
            </a:r>
            <a:endParaRPr lang="en-GB" dirty="0">
              <a:solidFill>
                <a:prstClr val="black"/>
              </a:solidFill>
            </a:endParaRPr>
          </a:p>
        </p:txBody>
      </p:sp>
      <p:sp>
        <p:nvSpPr>
          <p:cNvPr id="11" name="Shape 85"/>
          <p:cNvSpPr txBox="1">
            <a:spLocks/>
          </p:cNvSpPr>
          <p:nvPr/>
        </p:nvSpPr>
        <p:spPr>
          <a:xfrm>
            <a:off x="-219658" y="80072"/>
            <a:ext cx="7772400" cy="72008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94944">
              <a:defRPr sz="1800"/>
            </a:pPr>
            <a:r>
              <a:rPr lang="en-GB" sz="3343" b="1" dirty="0" smtClean="0">
                <a:solidFill>
                  <a:srgbClr val="F79646"/>
                </a:solidFill>
              </a:rPr>
              <a:t>Using Knowledge To Transform – </a:t>
            </a:r>
          </a:p>
          <a:p>
            <a:pPr defTabSz="694944">
              <a:defRPr sz="1800"/>
            </a:pPr>
            <a:r>
              <a:rPr lang="en-GB" sz="3343" b="1" dirty="0" smtClean="0">
                <a:solidFill>
                  <a:srgbClr val="F79646"/>
                </a:solidFill>
              </a:rPr>
              <a:t>Perceptions, Practices, Attitudes and Actions</a:t>
            </a:r>
            <a:endParaRPr lang="en-GB" sz="3343" b="1" dirty="0">
              <a:solidFill>
                <a:srgbClr val="F79646"/>
              </a:solidFill>
            </a:endParaRPr>
          </a:p>
        </p:txBody>
      </p:sp>
      <p:grpSp>
        <p:nvGrpSpPr>
          <p:cNvPr id="13" name="Group 12"/>
          <p:cNvGrpSpPr/>
          <p:nvPr/>
        </p:nvGrpSpPr>
        <p:grpSpPr>
          <a:xfrm>
            <a:off x="5796136" y="3097165"/>
            <a:ext cx="3861820" cy="3499154"/>
            <a:chOff x="5796136" y="3097165"/>
            <a:chExt cx="3861820" cy="3499154"/>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97235" y="3416998"/>
              <a:ext cx="2878222" cy="3480420"/>
            </a:xfrm>
            <a:prstGeom prst="rect">
              <a:avLst/>
            </a:prstGeom>
          </p:spPr>
        </p:pic>
        <p:sp>
          <p:nvSpPr>
            <p:cNvPr id="15" name="TextBox 14"/>
            <p:cNvSpPr txBox="1"/>
            <p:nvPr/>
          </p:nvSpPr>
          <p:spPr>
            <a:xfrm>
              <a:off x="6245181" y="3097165"/>
              <a:ext cx="3412775" cy="646331"/>
            </a:xfrm>
            <a:prstGeom prst="rect">
              <a:avLst/>
            </a:prstGeom>
            <a:noFill/>
          </p:spPr>
          <p:txBody>
            <a:bodyPr wrap="square" rtlCol="0">
              <a:spAutoFit/>
            </a:bodyPr>
            <a:lstStyle/>
            <a:p>
              <a:r>
                <a:rPr lang="en-GB" b="1" dirty="0">
                  <a:solidFill>
                    <a:srgbClr val="F79646"/>
                  </a:solidFill>
                </a:rPr>
                <a:t>Care on a [Listening] Political agenda - transformation</a:t>
              </a:r>
              <a:endParaRPr lang="en-GB" b="1" dirty="0">
                <a:solidFill>
                  <a:srgbClr val="F79646"/>
                </a:solidFill>
              </a:endParaRPr>
            </a:p>
          </p:txBody>
        </p:sp>
      </p:grpSp>
      <p:sp>
        <p:nvSpPr>
          <p:cNvPr id="16" name="Oval Callout 15"/>
          <p:cNvSpPr/>
          <p:nvPr/>
        </p:nvSpPr>
        <p:spPr>
          <a:xfrm>
            <a:off x="2798956" y="800152"/>
            <a:ext cx="5701831" cy="2271614"/>
          </a:xfrm>
          <a:prstGeom prst="wedgeEllipseCallout">
            <a:avLst>
              <a:gd name="adj1" fmla="val 6090"/>
              <a:gd name="adj2" fmla="val 89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b="1" dirty="0">
                <a:solidFill>
                  <a:prstClr val="white"/>
                </a:solidFill>
              </a:rPr>
              <a:t>For me, politics is the </a:t>
            </a:r>
            <a:r>
              <a:rPr lang="en-GB" sz="1600" b="1" dirty="0">
                <a:solidFill>
                  <a:prstClr val="white"/>
                </a:solidFill>
              </a:rPr>
              <a:t>business of </a:t>
            </a:r>
            <a:r>
              <a:rPr lang="en-GB" sz="1600" b="1" dirty="0">
                <a:solidFill>
                  <a:prstClr val="white"/>
                </a:solidFill>
              </a:rPr>
              <a:t>changing lives and there’s no greater challenge.</a:t>
            </a:r>
          </a:p>
          <a:p>
            <a:pPr algn="ctr" fontAlgn="base"/>
            <a:r>
              <a:rPr lang="en-GB" sz="1600" b="1" dirty="0">
                <a:solidFill>
                  <a:prstClr val="white"/>
                </a:solidFill>
              </a:rPr>
              <a:t>And here’s the thing, we can’t just legislate our way out of this. We’re in too deep. We need to start with a cultural shift in our attitudes to these young people</a:t>
            </a:r>
            <a:r>
              <a:rPr lang="en-GB" sz="1600" b="1" dirty="0">
                <a:solidFill>
                  <a:prstClr val="white"/>
                </a:solidFill>
              </a:rPr>
              <a:t>.</a:t>
            </a:r>
          </a:p>
          <a:p>
            <a:pPr algn="ctr" fontAlgn="base"/>
            <a:r>
              <a:rPr lang="en-GB" sz="1400" b="1" i="1" dirty="0">
                <a:solidFill>
                  <a:prstClr val="white"/>
                </a:solidFill>
              </a:rPr>
              <a:t>Daily Record, 20</a:t>
            </a:r>
            <a:r>
              <a:rPr lang="en-GB" sz="1400" b="1" i="1" baseline="30000" dirty="0">
                <a:solidFill>
                  <a:prstClr val="white"/>
                </a:solidFill>
              </a:rPr>
              <a:t>th</a:t>
            </a:r>
            <a:r>
              <a:rPr lang="en-GB" sz="1400" b="1" i="1" dirty="0">
                <a:solidFill>
                  <a:prstClr val="white"/>
                </a:solidFill>
              </a:rPr>
              <a:t> Oct 2014</a:t>
            </a:r>
            <a:endParaRPr lang="en-GB" sz="2400" b="1" dirty="0">
              <a:solidFill>
                <a:prstClr val="white"/>
              </a:solidFill>
            </a:endParaRPr>
          </a:p>
        </p:txBody>
      </p:sp>
    </p:spTree>
    <p:extLst>
      <p:ext uri="{BB962C8B-B14F-4D97-AF65-F5344CB8AC3E}">
        <p14:creationId xmlns:p14="http://schemas.microsoft.com/office/powerpoint/2010/main" val="4085656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3888" y="4725144"/>
            <a:ext cx="4968552" cy="1077218"/>
          </a:xfrm>
          <a:prstGeom prst="rect">
            <a:avLst/>
          </a:prstGeom>
          <a:noFill/>
        </p:spPr>
        <p:txBody>
          <a:bodyPr wrap="square" rtlCol="0">
            <a:spAutoFit/>
          </a:bodyPr>
          <a:lstStyle/>
          <a:p>
            <a:r>
              <a:rPr lang="en-GB" sz="1600" dirty="0">
                <a:solidFill>
                  <a:srgbClr val="0070C0"/>
                </a:solidFill>
              </a:rPr>
              <a:t>Care experienced young people present a different view, deciding for themselves to stand up and be counted. The debate continues using the power of their Facebook community and twitter audiences.</a:t>
            </a:r>
          </a:p>
        </p:txBody>
      </p:sp>
      <p:sp>
        <p:nvSpPr>
          <p:cNvPr id="3" name="Content Placeholder 2"/>
          <p:cNvSpPr>
            <a:spLocks noGrp="1"/>
          </p:cNvSpPr>
          <p:nvPr>
            <p:ph idx="1"/>
          </p:nvPr>
        </p:nvSpPr>
        <p:spPr>
          <a:xfrm>
            <a:off x="899592" y="1268760"/>
            <a:ext cx="7787208" cy="4857403"/>
          </a:xfrm>
        </p:spPr>
        <p:txBody>
          <a:bodyPr>
            <a:normAutofit/>
          </a:bodyPr>
          <a:lstStyle/>
          <a:p>
            <a:pPr marL="0" indent="0">
              <a:buNone/>
            </a:pPr>
            <a:endParaRPr lang="en-GB" dirty="0" smtClean="0"/>
          </a:p>
          <a:p>
            <a:pPr marL="0" indent="0">
              <a:buNone/>
            </a:pPr>
            <a:endParaRPr lang="en-GB" dirty="0"/>
          </a:p>
        </p:txBody>
      </p:sp>
      <p:sp>
        <p:nvSpPr>
          <p:cNvPr id="4" name="TextBox 3"/>
          <p:cNvSpPr txBox="1"/>
          <p:nvPr/>
        </p:nvSpPr>
        <p:spPr>
          <a:xfrm>
            <a:off x="-31576" y="5589240"/>
            <a:ext cx="9144000" cy="954107"/>
          </a:xfrm>
          <a:prstGeom prst="rect">
            <a:avLst/>
          </a:prstGeom>
          <a:noFill/>
        </p:spPr>
        <p:txBody>
          <a:bodyPr wrap="square" rtlCol="0">
            <a:spAutoFit/>
          </a:bodyPr>
          <a:lstStyle/>
          <a:p>
            <a:pPr algn="r"/>
            <a:endParaRPr lang="en-GB" sz="2800" b="1" dirty="0">
              <a:solidFill>
                <a:prstClr val="black"/>
              </a:solidFill>
            </a:endParaRPr>
          </a:p>
          <a:p>
            <a:pPr algn="r"/>
            <a:r>
              <a:rPr lang="en-GB" sz="2800" b="1" dirty="0">
                <a:solidFill>
                  <a:srgbClr val="FFC000"/>
                </a:solidFill>
              </a:rPr>
              <a:t>Speaking out for young people in care</a:t>
            </a:r>
            <a:endParaRPr lang="en-GB" sz="2800" b="1" dirty="0">
              <a:solidFill>
                <a:srgbClr val="FFC000"/>
              </a:solidFill>
            </a:endParaRPr>
          </a:p>
        </p:txBody>
      </p:sp>
      <p:pic>
        <p:nvPicPr>
          <p:cNvPr id="1026" name="Picture 2" descr="C:\Users\vanderson.WHOCARES\AppData\Local\Microsoft\Windows\Temporary Internet Files\Content.Outlook\39F8VMMW\photo.PNG"/>
          <p:cNvPicPr>
            <a:picLocks noChangeAspect="1" noChangeArrowheads="1"/>
          </p:cNvPicPr>
          <p:nvPr/>
        </p:nvPicPr>
        <p:blipFill rotWithShape="1">
          <a:blip r:embed="rId3">
            <a:extLst>
              <a:ext uri="{28A0092B-C50C-407E-A947-70E740481C1C}">
                <a14:useLocalDpi xmlns:a14="http://schemas.microsoft.com/office/drawing/2010/main" val="0"/>
              </a:ext>
            </a:extLst>
          </a:blip>
          <a:srcRect l="5821" t="18703" r="22193" b="36482"/>
          <a:stretch/>
        </p:blipFill>
        <p:spPr bwMode="auto">
          <a:xfrm>
            <a:off x="300415" y="3573016"/>
            <a:ext cx="278130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29" t="14713" r="37604" b="18750"/>
          <a:stretch/>
        </p:blipFill>
        <p:spPr bwMode="auto">
          <a:xfrm>
            <a:off x="179512" y="497807"/>
            <a:ext cx="2736304" cy="311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355" t="13627" r="38646" b="72779"/>
          <a:stretch/>
        </p:blipFill>
        <p:spPr bwMode="auto">
          <a:xfrm>
            <a:off x="2267744" y="1052736"/>
            <a:ext cx="4608512" cy="100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0415" y="0"/>
            <a:ext cx="7518579" cy="706090"/>
          </a:xfrm>
        </p:spPr>
        <p:txBody>
          <a:bodyPr>
            <a:noAutofit/>
          </a:bodyPr>
          <a:lstStyle/>
          <a:p>
            <a:pPr algn="l"/>
            <a:r>
              <a:rPr lang="en-GB" sz="2800" b="1" dirty="0" smtClean="0">
                <a:solidFill>
                  <a:srgbClr val="F79646"/>
                </a:solidFill>
              </a:rPr>
              <a:t>Empowerment = Ownership = Transformation</a:t>
            </a:r>
            <a:endParaRPr lang="en-GB" sz="2800" b="1" dirty="0">
              <a:solidFill>
                <a:srgbClr val="F79646"/>
              </a:solidFill>
            </a:endParaRPr>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0625" t="31175" r="37500" b="58203"/>
          <a:stretch/>
        </p:blipFill>
        <p:spPr bwMode="auto">
          <a:xfrm>
            <a:off x="2290068" y="2120019"/>
            <a:ext cx="5163065" cy="84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3736" t="57893" r="40192" b="30123"/>
          <a:stretch/>
        </p:blipFill>
        <p:spPr bwMode="auto">
          <a:xfrm>
            <a:off x="395536" y="1670734"/>
            <a:ext cx="8496944" cy="384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1328" y="44624"/>
            <a:ext cx="1176344" cy="125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fade">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1"/>
                                        </p:tgtEl>
                                        <p:attrNameLst>
                                          <p:attrName>style.visibility</p:attrName>
                                        </p:attrNameLst>
                                      </p:cBhvr>
                                      <p:to>
                                        <p:strVal val="visible"/>
                                      </p:to>
                                    </p:set>
                                    <p:animEffect transition="in" filter="fade">
                                      <p:cBhvr>
                                        <p:cTn id="29"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8860" y="980728"/>
            <a:ext cx="8995140" cy="3888432"/>
          </a:xfrm>
          <a:solidFill>
            <a:schemeClr val="bg1"/>
          </a:solidFill>
        </p:spPr>
        <p:txBody>
          <a:bodyPr>
            <a:noAutofit/>
          </a:bodyPr>
          <a:lstStyle/>
          <a:p>
            <a:pPr algn="l" eaLnBrk="1" hangingPunct="1"/>
            <a:r>
              <a:rPr lang="en-GB" sz="6000" b="1" dirty="0" smtClean="0">
                <a:solidFill>
                  <a:schemeClr val="accent6"/>
                </a:solidFill>
              </a:rPr>
              <a:t>Our Movement of Change</a:t>
            </a:r>
            <a:br>
              <a:rPr lang="en-GB" sz="6000" b="1" dirty="0" smtClean="0">
                <a:solidFill>
                  <a:schemeClr val="accent6"/>
                </a:solidFill>
              </a:rPr>
            </a:br>
            <a:r>
              <a:rPr lang="en-GB" sz="4800" dirty="0" smtClean="0">
                <a:solidFill>
                  <a:schemeClr val="accent6"/>
                </a:solidFill>
              </a:rPr>
              <a:t>Jamie Kinlochan </a:t>
            </a:r>
            <a:r>
              <a:rPr lang="en-GB" dirty="0" smtClean="0">
                <a:solidFill>
                  <a:schemeClr val="accent6"/>
                </a:solidFill>
              </a:rPr>
              <a:t/>
            </a:r>
            <a:br>
              <a:rPr lang="en-GB" dirty="0" smtClean="0">
                <a:solidFill>
                  <a:schemeClr val="accent6"/>
                </a:solidFill>
              </a:rPr>
            </a:br>
            <a:r>
              <a:rPr lang="en-GB" sz="4800" dirty="0" smtClean="0">
                <a:solidFill>
                  <a:schemeClr val="accent6"/>
                </a:solidFill>
              </a:rPr>
              <a:t>Kieran McWhirter </a:t>
            </a:r>
            <a:br>
              <a:rPr lang="en-GB" sz="4800" dirty="0" smtClean="0">
                <a:solidFill>
                  <a:schemeClr val="accent6"/>
                </a:solidFill>
              </a:rPr>
            </a:br>
            <a:r>
              <a:rPr lang="en-GB" sz="4800" dirty="0" smtClean="0">
                <a:solidFill>
                  <a:schemeClr val="accent6"/>
                </a:solidFill>
              </a:rPr>
              <a:t>Shilla Zwizwai</a:t>
            </a:r>
            <a:endParaRPr lang="en-GB" sz="4800" b="1" dirty="0" smtClean="0">
              <a:solidFill>
                <a:schemeClr val="accent6"/>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44624"/>
            <a:ext cx="1421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311" y="6223365"/>
            <a:ext cx="5280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539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634082"/>
          </a:xfrm>
        </p:spPr>
        <p:txBody>
          <a:bodyPr>
            <a:noAutofit/>
          </a:bodyPr>
          <a:lstStyle/>
          <a:p>
            <a:r>
              <a:rPr lang="en-GB" sz="6000" b="1" dirty="0" smtClean="0">
                <a:solidFill>
                  <a:schemeClr val="accent6"/>
                </a:solidFill>
              </a:rPr>
              <a:t>Our Asks of You </a:t>
            </a:r>
            <a:endParaRPr lang="en-GB" sz="6000" b="1" dirty="0">
              <a:solidFill>
                <a:schemeClr val="accent6"/>
              </a:solidFill>
            </a:endParaRPr>
          </a:p>
        </p:txBody>
      </p:sp>
      <p:pic>
        <p:nvPicPr>
          <p:cNvPr id="4" name="Picture 2" descr="C:\Users\cmacdonald.WHOCARES\Dropbox\Who Cares Scotland Event 21 05 13\Art Work\Billboard_9.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896" t="34535" r="21642" b="32733"/>
          <a:stretch/>
        </p:blipFill>
        <p:spPr bwMode="auto">
          <a:xfrm>
            <a:off x="6144486" y="5589240"/>
            <a:ext cx="2747993" cy="1147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6453336"/>
            <a:ext cx="4960640" cy="279645"/>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dirty="0" smtClean="0">
                <a:solidFill>
                  <a:prstClr val="black"/>
                </a:solidFill>
                <a:hlinkClick r:id="rId3"/>
              </a:rPr>
              <a:t>www.whocaresscotland.org</a:t>
            </a:r>
            <a:endParaRPr lang="en-GB" sz="7200" dirty="0" smtClean="0">
              <a:solidFill>
                <a:prstClr val="black"/>
              </a:solidFill>
            </a:endParaRPr>
          </a:p>
          <a:p>
            <a:pPr algn="l"/>
            <a:r>
              <a:rPr lang="en-GB" sz="7200" dirty="0" smtClean="0">
                <a:solidFill>
                  <a:prstClr val="black"/>
                </a:solidFill>
              </a:rPr>
              <a:t>@</a:t>
            </a:r>
            <a:r>
              <a:rPr lang="en-GB" sz="7200" dirty="0" err="1" smtClean="0">
                <a:solidFill>
                  <a:prstClr val="black"/>
                </a:solidFill>
              </a:rPr>
              <a:t>whocaresscot</a:t>
            </a:r>
            <a:r>
              <a:rPr lang="en-GB" sz="7200" dirty="0" smtClean="0">
                <a:solidFill>
                  <a:prstClr val="black"/>
                </a:solidFill>
              </a:rPr>
              <a:t> </a:t>
            </a:r>
          </a:p>
          <a:p>
            <a:pPr algn="l"/>
            <a:r>
              <a:rPr lang="en-GB" sz="7200" dirty="0" smtClean="0">
                <a:solidFill>
                  <a:prstClr val="black"/>
                </a:solidFill>
                <a:hlinkClick r:id="rId4"/>
              </a:rPr>
              <a:t>ddunlop@whocaresscotland.org</a:t>
            </a:r>
            <a:endParaRPr lang="en-GB" sz="7200" dirty="0" smtClean="0">
              <a:solidFill>
                <a:prstClr val="black"/>
              </a:solidFill>
            </a:endParaRPr>
          </a:p>
          <a:p>
            <a:pPr algn="l"/>
            <a:endParaRPr lang="en-GB" sz="7200" dirty="0" smtClean="0">
              <a:solidFill>
                <a:prstClr val="black"/>
              </a:solidFill>
            </a:endParaRPr>
          </a:p>
          <a:p>
            <a:endParaRPr lang="en-GB" sz="7200" dirty="0">
              <a:solidFill>
                <a:prstClr val="black"/>
              </a:solidFill>
            </a:endParaRPr>
          </a:p>
        </p:txBody>
      </p:sp>
      <p:sp>
        <p:nvSpPr>
          <p:cNvPr id="3" name="TextBox 2"/>
          <p:cNvSpPr txBox="1"/>
          <p:nvPr/>
        </p:nvSpPr>
        <p:spPr>
          <a:xfrm>
            <a:off x="179512" y="908720"/>
            <a:ext cx="8964488" cy="5693866"/>
          </a:xfrm>
          <a:prstGeom prst="rect">
            <a:avLst/>
          </a:prstGeom>
          <a:noFill/>
        </p:spPr>
        <p:txBody>
          <a:bodyPr wrap="square" rtlCol="0">
            <a:spAutoFit/>
          </a:bodyPr>
          <a:lstStyle/>
          <a:p>
            <a:pPr marL="742950" indent="-742950">
              <a:spcBef>
                <a:spcPts val="1200"/>
              </a:spcBef>
              <a:buFont typeface="+mj-lt"/>
              <a:buAutoNum type="arabicPeriod"/>
            </a:pPr>
            <a:r>
              <a:rPr lang="en-GB" sz="3600" b="1" dirty="0">
                <a:solidFill>
                  <a:prstClr val="black"/>
                </a:solidFill>
              </a:rPr>
              <a:t>Reach out and engage us - LISTEN to us</a:t>
            </a:r>
          </a:p>
          <a:p>
            <a:pPr marL="742950" indent="-742950">
              <a:spcBef>
                <a:spcPts val="1200"/>
              </a:spcBef>
              <a:buFont typeface="+mj-lt"/>
              <a:buAutoNum type="arabicPeriod"/>
            </a:pPr>
            <a:r>
              <a:rPr lang="en-GB" sz="3600" b="1" dirty="0">
                <a:solidFill>
                  <a:prstClr val="black"/>
                </a:solidFill>
              </a:rPr>
              <a:t>Stop judging our behaviour. </a:t>
            </a:r>
            <a:r>
              <a:rPr lang="en-GB" sz="3600" b="1" dirty="0">
                <a:solidFill>
                  <a:prstClr val="black"/>
                </a:solidFill>
              </a:rPr>
              <a:t>Ask yourself WHY?</a:t>
            </a:r>
          </a:p>
          <a:p>
            <a:pPr marL="742950" indent="-742950">
              <a:spcBef>
                <a:spcPts val="1200"/>
              </a:spcBef>
              <a:buFont typeface="+mj-lt"/>
              <a:buAutoNum type="arabicPeriod"/>
            </a:pPr>
            <a:r>
              <a:rPr lang="en-GB" sz="3600" b="1" dirty="0">
                <a:solidFill>
                  <a:prstClr val="black"/>
                </a:solidFill>
              </a:rPr>
              <a:t>L</a:t>
            </a:r>
            <a:r>
              <a:rPr lang="en-GB" sz="3600" b="1" dirty="0">
                <a:solidFill>
                  <a:prstClr val="black"/>
                </a:solidFill>
              </a:rPr>
              <a:t>ove us…</a:t>
            </a:r>
          </a:p>
          <a:p>
            <a:pPr marL="742950" indent="-742950">
              <a:spcBef>
                <a:spcPts val="1200"/>
              </a:spcBef>
              <a:buFont typeface="+mj-lt"/>
              <a:buAutoNum type="arabicPeriod"/>
            </a:pPr>
            <a:r>
              <a:rPr lang="en-GB" sz="3600" b="1" dirty="0">
                <a:solidFill>
                  <a:prstClr val="black"/>
                </a:solidFill>
              </a:rPr>
              <a:t>Own us and Celebrate us</a:t>
            </a:r>
          </a:p>
          <a:p>
            <a:pPr marL="742950" indent="-742950">
              <a:spcBef>
                <a:spcPts val="1200"/>
              </a:spcBef>
              <a:buFont typeface="+mj-lt"/>
              <a:buAutoNum type="arabicPeriod"/>
            </a:pPr>
            <a:r>
              <a:rPr lang="en-GB" sz="3600" b="1" dirty="0">
                <a:solidFill>
                  <a:prstClr val="black"/>
                </a:solidFill>
              </a:rPr>
              <a:t>Enable your Care Experienced Children &amp; young people to own their Care ID</a:t>
            </a:r>
          </a:p>
          <a:p>
            <a:pPr marL="571500" indent="-571500">
              <a:buFont typeface="Arial" panose="020B0604020202020204" pitchFamily="34" charset="0"/>
              <a:buChar char="•"/>
            </a:pPr>
            <a:endParaRPr lang="en-GB" sz="3600" b="1" dirty="0">
              <a:solidFill>
                <a:prstClr val="black"/>
              </a:solidFill>
            </a:endParaRPr>
          </a:p>
          <a:p>
            <a:r>
              <a:rPr lang="en-GB" sz="3600" b="1" dirty="0">
                <a:solidFill>
                  <a:prstClr val="black"/>
                </a:solidFill>
              </a:rPr>
              <a:t> </a:t>
            </a:r>
            <a:endParaRPr lang="en-GB" sz="3600" b="1" dirty="0">
              <a:solidFill>
                <a:prstClr val="black"/>
              </a:solidFill>
            </a:endParaRPr>
          </a:p>
        </p:txBody>
      </p:sp>
    </p:spTree>
    <p:extLst>
      <p:ext uri="{BB962C8B-B14F-4D97-AF65-F5344CB8AC3E}">
        <p14:creationId xmlns:p14="http://schemas.microsoft.com/office/powerpoint/2010/main" val="1590589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395288" y="1268413"/>
            <a:ext cx="8426450" cy="4525962"/>
          </a:xfrm>
        </p:spPr>
        <p:txBody>
          <a:bodyPr/>
          <a:lstStyle/>
          <a:p>
            <a:pPr eaLnBrk="1" hangingPunct="1">
              <a:buFontTx/>
              <a:buNone/>
              <a:defRPr/>
            </a:pPr>
            <a:endParaRPr lang="en-GB" sz="3600" b="1" dirty="0" smtClean="0"/>
          </a:p>
          <a:p>
            <a:pPr marL="0" indent="0" eaLnBrk="1" hangingPunct="1">
              <a:buFontTx/>
              <a:buNone/>
              <a:defRPr/>
            </a:pPr>
            <a:endParaRPr lang="en-GB" sz="3600" b="1" dirty="0" smtClean="0"/>
          </a:p>
          <a:p>
            <a:pPr eaLnBrk="1" hangingPunct="1">
              <a:buFontTx/>
              <a:buNone/>
              <a:defRPr/>
            </a:pPr>
            <a:endParaRPr lang="en-GB" sz="3600" b="1" dirty="0" smtClean="0"/>
          </a:p>
          <a:p>
            <a:pPr eaLnBrk="1" hangingPunct="1">
              <a:buFontTx/>
              <a:buNone/>
              <a:defRPr/>
            </a:pPr>
            <a:r>
              <a:rPr lang="en-GB" sz="3600" b="1" dirty="0" smtClean="0"/>
              <a:t>	</a:t>
            </a:r>
            <a:endParaRPr lang="en-GB" b="1" dirty="0" smtClean="0"/>
          </a:p>
        </p:txBody>
      </p:sp>
      <p:pic>
        <p:nvPicPr>
          <p:cNvPr id="10342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343" y="1268760"/>
            <a:ext cx="6336507" cy="449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01" y="281228"/>
            <a:ext cx="8928992" cy="769441"/>
          </a:xfrm>
          <a:prstGeom prst="rect">
            <a:avLst/>
          </a:prstGeom>
          <a:noFill/>
        </p:spPr>
        <p:txBody>
          <a:bodyPr wrap="square" rtlCol="0">
            <a:spAutoFit/>
          </a:bodyPr>
          <a:lstStyle/>
          <a:p>
            <a:pPr algn="ctr"/>
            <a:r>
              <a:rPr lang="en-GB" sz="4400" b="1" dirty="0" smtClean="0">
                <a:solidFill>
                  <a:srgbClr val="F79646"/>
                </a:solidFill>
                <a:latin typeface="Calibri"/>
              </a:rPr>
              <a:t>Love not Labels – Owning the Care ID</a:t>
            </a:r>
            <a:endParaRPr lang="en-GB" b="1" dirty="0">
              <a:solidFill>
                <a:srgbClr val="000000"/>
              </a:solidFill>
            </a:endParaRPr>
          </a:p>
        </p:txBody>
      </p:sp>
      <p:sp>
        <p:nvSpPr>
          <p:cNvPr id="6" name="TextBox 5"/>
          <p:cNvSpPr txBox="1"/>
          <p:nvPr/>
        </p:nvSpPr>
        <p:spPr>
          <a:xfrm>
            <a:off x="1584114" y="6065094"/>
            <a:ext cx="7706461" cy="707886"/>
          </a:xfrm>
          <a:prstGeom prst="rect">
            <a:avLst/>
          </a:prstGeom>
          <a:noFill/>
        </p:spPr>
        <p:txBody>
          <a:bodyPr wrap="square" rtlCol="0">
            <a:spAutoFit/>
          </a:bodyPr>
          <a:lstStyle/>
          <a:p>
            <a:pPr algn="ctr"/>
            <a:r>
              <a:rPr lang="en-GB" sz="4000" b="1" dirty="0" smtClean="0">
                <a:solidFill>
                  <a:srgbClr val="000000"/>
                </a:solidFill>
                <a:latin typeface="Calibri"/>
              </a:rPr>
              <a:t>Duncan Dunlop</a:t>
            </a:r>
            <a:endParaRPr lang="en-GB" sz="1600" b="1" dirty="0">
              <a:solidFill>
                <a:srgbClr val="000000"/>
              </a:solidFill>
            </a:endParaRPr>
          </a:p>
        </p:txBody>
      </p:sp>
    </p:spTree>
    <p:extLst>
      <p:ext uri="{BB962C8B-B14F-4D97-AF65-F5344CB8AC3E}">
        <p14:creationId xmlns:p14="http://schemas.microsoft.com/office/powerpoint/2010/main" val="285753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solidFill>
                  <a:schemeClr val="accent6"/>
                </a:solidFill>
              </a:rPr>
              <a:t>Introduction</a:t>
            </a:r>
            <a:endParaRPr lang="en-GB" sz="5400" b="1" dirty="0">
              <a:solidFill>
                <a:schemeClr val="accent6"/>
              </a:solidFill>
            </a:endParaRPr>
          </a:p>
        </p:txBody>
      </p:sp>
      <p:pic>
        <p:nvPicPr>
          <p:cNvPr id="4" name="Picture 2" descr="C:\Users\cmacdonald.WHOCARES\Dropbox\Who Cares Scotland Event 21 05 13\Art Work\Billboard_9.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896" t="34535" r="21642" b="32733"/>
          <a:stretch/>
        </p:blipFill>
        <p:spPr bwMode="auto">
          <a:xfrm>
            <a:off x="3851920" y="5496332"/>
            <a:ext cx="5154247" cy="13616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1679" y="5530077"/>
            <a:ext cx="4960640" cy="1211291"/>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dirty="0" smtClean="0">
                <a:solidFill>
                  <a:prstClr val="black"/>
                </a:solidFill>
                <a:hlinkClick r:id="rId3"/>
              </a:rPr>
              <a:t>www.whocaresscotland.org</a:t>
            </a:r>
            <a:endParaRPr lang="en-GB" sz="7200" dirty="0" smtClean="0">
              <a:solidFill>
                <a:prstClr val="black"/>
              </a:solidFill>
            </a:endParaRPr>
          </a:p>
          <a:p>
            <a:pPr algn="l"/>
            <a:r>
              <a:rPr lang="en-GB" sz="7200" dirty="0" smtClean="0">
                <a:solidFill>
                  <a:prstClr val="black"/>
                </a:solidFill>
              </a:rPr>
              <a:t>@</a:t>
            </a:r>
            <a:r>
              <a:rPr lang="en-GB" sz="7200" dirty="0" err="1" smtClean="0">
                <a:solidFill>
                  <a:prstClr val="black"/>
                </a:solidFill>
              </a:rPr>
              <a:t>whocaresscot</a:t>
            </a:r>
            <a:r>
              <a:rPr lang="en-GB" sz="7200" dirty="0" smtClean="0">
                <a:solidFill>
                  <a:prstClr val="black"/>
                </a:solidFill>
              </a:rPr>
              <a:t> </a:t>
            </a:r>
          </a:p>
          <a:p>
            <a:pPr algn="l"/>
            <a:r>
              <a:rPr lang="en-GB" sz="7200" dirty="0" smtClean="0">
                <a:solidFill>
                  <a:prstClr val="black"/>
                </a:solidFill>
              </a:rPr>
              <a:t>@</a:t>
            </a:r>
            <a:r>
              <a:rPr lang="en-GB" sz="7200" dirty="0" err="1" smtClean="0">
                <a:solidFill>
                  <a:prstClr val="black"/>
                </a:solidFill>
              </a:rPr>
              <a:t>duncdunlop</a:t>
            </a:r>
            <a:endParaRPr lang="en-GB" sz="7200" dirty="0" smtClean="0">
              <a:solidFill>
                <a:prstClr val="black"/>
              </a:solidFill>
            </a:endParaRPr>
          </a:p>
          <a:p>
            <a:pPr algn="l"/>
            <a:r>
              <a:rPr lang="en-GB" sz="7200" dirty="0" smtClean="0">
                <a:solidFill>
                  <a:prstClr val="black"/>
                </a:solidFill>
                <a:hlinkClick r:id="rId4"/>
              </a:rPr>
              <a:t>ddunlop@whocaresscotland.org</a:t>
            </a:r>
            <a:endParaRPr lang="en-GB" sz="7200" dirty="0" smtClean="0">
              <a:solidFill>
                <a:prstClr val="black"/>
              </a:solidFill>
            </a:endParaRPr>
          </a:p>
          <a:p>
            <a:pPr algn="l"/>
            <a:endParaRPr lang="en-GB" sz="7200" dirty="0" smtClean="0">
              <a:solidFill>
                <a:prstClr val="black"/>
              </a:solidFill>
            </a:endParaRPr>
          </a:p>
          <a:p>
            <a:endParaRPr lang="en-GB" sz="7200" dirty="0">
              <a:solidFill>
                <a:prstClr val="black"/>
              </a:solidFill>
            </a:endParaRPr>
          </a:p>
        </p:txBody>
      </p:sp>
      <p:sp>
        <p:nvSpPr>
          <p:cNvPr id="3" name="TextBox 2"/>
          <p:cNvSpPr txBox="1"/>
          <p:nvPr/>
        </p:nvSpPr>
        <p:spPr>
          <a:xfrm>
            <a:off x="41679" y="1556792"/>
            <a:ext cx="8964488" cy="3877985"/>
          </a:xfrm>
          <a:prstGeom prst="rect">
            <a:avLst/>
          </a:prstGeom>
          <a:noFill/>
        </p:spPr>
        <p:txBody>
          <a:bodyPr wrap="square" rtlCol="0">
            <a:spAutoFit/>
          </a:bodyPr>
          <a:lstStyle/>
          <a:p>
            <a:pPr marL="571500" indent="-571500">
              <a:spcAft>
                <a:spcPts val="1800"/>
              </a:spcAft>
              <a:buFont typeface="Arial" panose="020B0604020202020204" pitchFamily="34" charset="0"/>
              <a:buChar char="•"/>
            </a:pPr>
            <a:r>
              <a:rPr lang="en-GB" sz="3600" b="1" dirty="0" smtClean="0">
                <a:solidFill>
                  <a:prstClr val="black"/>
                </a:solidFill>
              </a:rPr>
              <a:t>Who Cares? Scotland &amp; the Care system in Scotland</a:t>
            </a:r>
          </a:p>
          <a:p>
            <a:pPr marL="571500" indent="-571500">
              <a:spcAft>
                <a:spcPts val="1800"/>
              </a:spcAft>
              <a:buFont typeface="Arial" panose="020B0604020202020204" pitchFamily="34" charset="0"/>
              <a:buChar char="•"/>
            </a:pPr>
            <a:r>
              <a:rPr lang="en-GB" sz="3600" b="1" dirty="0" smtClean="0">
                <a:solidFill>
                  <a:prstClr val="black"/>
                </a:solidFill>
              </a:rPr>
              <a:t>A Journey of Liberation – The Care Experienced Voice</a:t>
            </a:r>
          </a:p>
          <a:p>
            <a:pPr marL="571500" indent="-571500">
              <a:spcAft>
                <a:spcPts val="1800"/>
              </a:spcAft>
              <a:buFont typeface="Arial" panose="020B0604020202020204" pitchFamily="34" charset="0"/>
              <a:buChar char="•"/>
            </a:pPr>
            <a:r>
              <a:rPr lang="en-GB" sz="3600" b="1" dirty="0" smtClean="0">
                <a:solidFill>
                  <a:prstClr val="black"/>
                </a:solidFill>
              </a:rPr>
              <a:t>Our asks of you – How do you define knowledge?</a:t>
            </a:r>
            <a:endParaRPr lang="en-GB" sz="3600" b="1" dirty="0">
              <a:solidFill>
                <a:prstClr val="black"/>
              </a:solidFill>
            </a:endParaRPr>
          </a:p>
        </p:txBody>
      </p:sp>
      <p:pic>
        <p:nvPicPr>
          <p:cNvPr id="6" name="Picture 5"/>
          <p:cNvPicPr>
            <a:picLocks noChangeAspect="1"/>
          </p:cNvPicPr>
          <p:nvPr/>
        </p:nvPicPr>
        <p:blipFill>
          <a:blip r:embed="rId5"/>
          <a:stretch>
            <a:fillRect/>
          </a:stretch>
        </p:blipFill>
        <p:spPr>
          <a:xfrm>
            <a:off x="7812088" y="0"/>
            <a:ext cx="1331912" cy="1331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0169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50457"/>
            <a:ext cx="7632848" cy="1015663"/>
          </a:xfrm>
          <a:prstGeom prst="rect">
            <a:avLst/>
          </a:prstGeom>
          <a:noFill/>
        </p:spPr>
        <p:txBody>
          <a:bodyPr wrap="square" rtlCol="0">
            <a:spAutoFit/>
          </a:bodyPr>
          <a:lstStyle/>
          <a:p>
            <a:pPr algn="ctr"/>
            <a:r>
              <a:rPr lang="en-GB" sz="6000" b="1" dirty="0" smtClean="0">
                <a:solidFill>
                  <a:srgbClr val="F79646"/>
                </a:solidFill>
              </a:rPr>
              <a:t>Who Cares? Scotland</a:t>
            </a:r>
            <a:endParaRPr lang="en-GB" sz="6000" b="1" dirty="0">
              <a:solidFill>
                <a:srgbClr val="F79646"/>
              </a:solidFill>
            </a:endParaRPr>
          </a:p>
        </p:txBody>
      </p:sp>
      <p:graphicFrame>
        <p:nvGraphicFramePr>
          <p:cNvPr id="5" name="Diagram 4"/>
          <p:cNvGraphicFramePr/>
          <p:nvPr>
            <p:extLst>
              <p:ext uri="{D42A27DB-BD31-4B8C-83A1-F6EECF244321}">
                <p14:modId xmlns:p14="http://schemas.microsoft.com/office/powerpoint/2010/main" val="351988236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9"/>
          <a:stretch>
            <a:fillRect/>
          </a:stretch>
        </p:blipFill>
        <p:spPr>
          <a:xfrm>
            <a:off x="7812088" y="0"/>
            <a:ext cx="1331912" cy="133191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56" y="4909702"/>
            <a:ext cx="9143644" cy="1938992"/>
          </a:xfrm>
          <a:prstGeom prst="rect">
            <a:avLst/>
          </a:prstGeom>
          <a:solidFill>
            <a:srgbClr val="F79646"/>
          </a:solidFill>
        </p:spPr>
        <p:txBody>
          <a:bodyPr wrap="square" rtlCol="0">
            <a:spAutoFit/>
          </a:bodyPr>
          <a:lstStyle/>
          <a:p>
            <a:r>
              <a:rPr lang="en-GB" sz="6000" b="1" dirty="0" smtClean="0">
                <a:solidFill>
                  <a:prstClr val="black"/>
                </a:solidFill>
              </a:rPr>
              <a:t>We believe care can be phenomenal </a:t>
            </a:r>
            <a:endParaRPr lang="en-GB" sz="1100" b="1" dirty="0">
              <a:solidFill>
                <a:prstClr val="black"/>
              </a:solidFill>
            </a:endParaRPr>
          </a:p>
        </p:txBody>
      </p:sp>
    </p:spTree>
    <p:extLst>
      <p:ext uri="{BB962C8B-B14F-4D97-AF65-F5344CB8AC3E}">
        <p14:creationId xmlns:p14="http://schemas.microsoft.com/office/powerpoint/2010/main" val="29898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9227343-97C1-4807-937D-89AB3A49BDC6}"/>
                                            </p:graphicEl>
                                          </p:spTgt>
                                        </p:tgtEl>
                                        <p:attrNameLst>
                                          <p:attrName>style.visibility</p:attrName>
                                        </p:attrNameLst>
                                      </p:cBhvr>
                                      <p:to>
                                        <p:strVal val="visible"/>
                                      </p:to>
                                    </p:set>
                                    <p:animEffect transition="in" filter="fade">
                                      <p:cBhvr>
                                        <p:cTn id="7" dur="500"/>
                                        <p:tgtEl>
                                          <p:spTgt spid="5">
                                            <p:graphicEl>
                                              <a:dgm id="{69227343-97C1-4807-937D-89AB3A49BDC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75AC216-F6D3-41B7-B8B6-C2DA69A65B1E}"/>
                                            </p:graphicEl>
                                          </p:spTgt>
                                        </p:tgtEl>
                                        <p:attrNameLst>
                                          <p:attrName>style.visibility</p:attrName>
                                        </p:attrNameLst>
                                      </p:cBhvr>
                                      <p:to>
                                        <p:strVal val="visible"/>
                                      </p:to>
                                    </p:set>
                                    <p:animEffect transition="in" filter="fade">
                                      <p:cBhvr>
                                        <p:cTn id="12" dur="500"/>
                                        <p:tgtEl>
                                          <p:spTgt spid="5">
                                            <p:graphicEl>
                                              <a:dgm id="{175AC216-F6D3-41B7-B8B6-C2DA69A65B1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E0B7523E-1CEC-4F58-B3E5-D2B703BF39DC}"/>
                                            </p:graphicEl>
                                          </p:spTgt>
                                        </p:tgtEl>
                                        <p:attrNameLst>
                                          <p:attrName>style.visibility</p:attrName>
                                        </p:attrNameLst>
                                      </p:cBhvr>
                                      <p:to>
                                        <p:strVal val="visible"/>
                                      </p:to>
                                    </p:set>
                                    <p:animEffect transition="in" filter="fade">
                                      <p:cBhvr>
                                        <p:cTn id="17" dur="400"/>
                                        <p:tgtEl>
                                          <p:spTgt spid="5">
                                            <p:graphicEl>
                                              <a:dgm id="{E0B7523E-1CEC-4F58-B3E5-D2B703BF39D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rev="1"/>
        </p:bldSub>
      </p:bldGraphic>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812088" y="0"/>
            <a:ext cx="1331912" cy="133191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476375"/>
            <a:ext cx="4087813" cy="3905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1566863"/>
            <a:ext cx="3719512"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a:endCxn id="1027" idx="1"/>
          </p:cNvCxnSpPr>
          <p:nvPr/>
        </p:nvCxnSpPr>
        <p:spPr>
          <a:xfrm>
            <a:off x="4094163" y="3402013"/>
            <a:ext cx="1209675"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8" name="Title 1"/>
          <p:cNvSpPr>
            <a:spLocks noGrp="1"/>
          </p:cNvSpPr>
          <p:nvPr>
            <p:ph type="title"/>
          </p:nvPr>
        </p:nvSpPr>
        <p:spPr/>
        <p:txBody>
          <a:bodyPr>
            <a:normAutofit/>
          </a:bodyPr>
          <a:lstStyle/>
          <a:p>
            <a:pPr algn="l"/>
            <a:r>
              <a:rPr lang="en-GB" sz="6000" b="1" dirty="0" smtClean="0">
                <a:solidFill>
                  <a:schemeClr val="accent6"/>
                </a:solidFill>
              </a:rPr>
              <a:t>Who Cares? Scotland</a:t>
            </a:r>
            <a:endParaRPr lang="en-GB" sz="6000" b="1" dirty="0">
              <a:solidFill>
                <a:schemeClr val="accent6"/>
              </a:solidFill>
            </a:endParaRP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ddunlop\AppData\Local\Microsoft\Windows\Temporary Internet Files\Content.Outlook\FGFWCAYY\_MG_21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331913"/>
            <a:ext cx="9144000" cy="550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2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1026"/>
                                        </p:tgtEl>
                                        <p:attrNameLst>
                                          <p:attrName>ppt_x</p:attrName>
                                        </p:attrNameLst>
                                      </p:cBhvr>
                                      <p:tavLst>
                                        <p:tav tm="0">
                                          <p:val>
                                            <p:strVal val="ppt_x"/>
                                          </p:val>
                                        </p:tav>
                                        <p:tav tm="100000">
                                          <p:val>
                                            <p:strVal val="ppt_x"/>
                                          </p:val>
                                        </p:tav>
                                      </p:tavLst>
                                    </p:anim>
                                    <p:anim calcmode="lin" valueType="num">
                                      <p:cBhvr additive="base">
                                        <p:cTn id="25" dur="500"/>
                                        <p:tgtEl>
                                          <p:spTgt spid="1026"/>
                                        </p:tgtEl>
                                        <p:attrNameLst>
                                          <p:attrName>ppt_y</p:attrName>
                                        </p:attrNameLst>
                                      </p:cBhvr>
                                      <p:tavLst>
                                        <p:tav tm="0">
                                          <p:val>
                                            <p:strVal val="ppt_y"/>
                                          </p:val>
                                        </p:tav>
                                        <p:tav tm="100000">
                                          <p:val>
                                            <p:strVal val="1+ppt_h/2"/>
                                          </p:val>
                                        </p:tav>
                                      </p:tavLst>
                                    </p:anim>
                                    <p:set>
                                      <p:cBhvr>
                                        <p:cTn id="26" dur="1" fill="hold">
                                          <p:stCondLst>
                                            <p:cond delay="499"/>
                                          </p:stCondLst>
                                        </p:cTn>
                                        <p:tgtEl>
                                          <p:spTgt spid="102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ppt_x"/>
                                          </p:val>
                                        </p:tav>
                                      </p:tavLst>
                                    </p:anim>
                                    <p:anim calcmode="lin" valueType="num">
                                      <p:cBhvr additive="base">
                                        <p:cTn id="29" dur="500"/>
                                        <p:tgtEl>
                                          <p:spTgt spid="4"/>
                                        </p:tgtEl>
                                        <p:attrNameLst>
                                          <p:attrName>ppt_y</p:attrName>
                                        </p:attrNameLst>
                                      </p:cBhvr>
                                      <p:tavLst>
                                        <p:tav tm="0">
                                          <p:val>
                                            <p:strVal val="ppt_y"/>
                                          </p:val>
                                        </p:tav>
                                        <p:tav tm="100000">
                                          <p:val>
                                            <p:strVal val="1+ppt_h/2"/>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027"/>
                                        </p:tgtEl>
                                        <p:attrNameLst>
                                          <p:attrName>ppt_x</p:attrName>
                                        </p:attrNameLst>
                                      </p:cBhvr>
                                      <p:tavLst>
                                        <p:tav tm="0">
                                          <p:val>
                                            <p:strVal val="ppt_x"/>
                                          </p:val>
                                        </p:tav>
                                        <p:tav tm="100000">
                                          <p:val>
                                            <p:strVal val="ppt_x"/>
                                          </p:val>
                                        </p:tav>
                                      </p:tavLst>
                                    </p:anim>
                                    <p:anim calcmode="lin" valueType="num">
                                      <p:cBhvr additive="base">
                                        <p:cTn id="33" dur="500"/>
                                        <p:tgtEl>
                                          <p:spTgt spid="1027"/>
                                        </p:tgtEl>
                                        <p:attrNameLst>
                                          <p:attrName>ppt_y</p:attrName>
                                        </p:attrNameLst>
                                      </p:cBhvr>
                                      <p:tavLst>
                                        <p:tav tm="0">
                                          <p:val>
                                            <p:strVal val="ppt_y"/>
                                          </p:val>
                                        </p:tav>
                                        <p:tav tm="100000">
                                          <p:val>
                                            <p:strVal val="1+ppt_h/2"/>
                                          </p:val>
                                        </p:tav>
                                      </p:tavLst>
                                    </p:anim>
                                    <p:set>
                                      <p:cBhvr>
                                        <p:cTn id="34" dur="1" fill="hold">
                                          <p:stCondLst>
                                            <p:cond delay="499"/>
                                          </p:stCondLst>
                                        </p:cTn>
                                        <p:tgtEl>
                                          <p:spTgt spid="102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nodeType="clickEffect">
                                  <p:stCondLst>
                                    <p:cond delay="0"/>
                                  </p:stCondLst>
                                  <p:childTnLst>
                                    <p:anim calcmode="lin" valueType="num">
                                      <p:cBhvr additive="base">
                                        <p:cTn id="38" dur="500"/>
                                        <p:tgtEl>
                                          <p:spTgt spid="1026"/>
                                        </p:tgtEl>
                                        <p:attrNameLst>
                                          <p:attrName>ppt_x</p:attrName>
                                        </p:attrNameLst>
                                      </p:cBhvr>
                                      <p:tavLst>
                                        <p:tav tm="0">
                                          <p:val>
                                            <p:strVal val="ppt_x"/>
                                          </p:val>
                                        </p:tav>
                                        <p:tav tm="100000">
                                          <p:val>
                                            <p:strVal val="ppt_x"/>
                                          </p:val>
                                        </p:tav>
                                      </p:tavLst>
                                    </p:anim>
                                    <p:anim calcmode="lin" valueType="num">
                                      <p:cBhvr additive="base">
                                        <p:cTn id="39" dur="500"/>
                                        <p:tgtEl>
                                          <p:spTgt spid="1026"/>
                                        </p:tgtEl>
                                        <p:attrNameLst>
                                          <p:attrName>ppt_y</p:attrName>
                                        </p:attrNameLst>
                                      </p:cBhvr>
                                      <p:tavLst>
                                        <p:tav tm="0">
                                          <p:val>
                                            <p:strVal val="ppt_y"/>
                                          </p:val>
                                        </p:tav>
                                        <p:tav tm="100000">
                                          <p:val>
                                            <p:strVal val="1+ppt_h/2"/>
                                          </p:val>
                                        </p:tav>
                                      </p:tavLst>
                                    </p:anim>
                                    <p:set>
                                      <p:cBhvr>
                                        <p:cTn id="40" dur="1" fill="hold">
                                          <p:stCondLst>
                                            <p:cond delay="499"/>
                                          </p:stCondLst>
                                        </p:cTn>
                                        <p:tgtEl>
                                          <p:spTgt spid="10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7604" y="1111743"/>
            <a:ext cx="7200800" cy="1200329"/>
          </a:xfrm>
          <a:prstGeom prst="rect">
            <a:avLst/>
          </a:prstGeom>
          <a:noFill/>
        </p:spPr>
        <p:txBody>
          <a:bodyPr wrap="square" rtlCol="0">
            <a:spAutoFit/>
          </a:bodyPr>
          <a:lstStyle/>
          <a:p>
            <a:endParaRPr lang="en-GB" sz="2400" dirty="0">
              <a:solidFill>
                <a:prstClr val="black"/>
              </a:solidFill>
            </a:endParaRPr>
          </a:p>
          <a:p>
            <a:pPr marL="457200" indent="-457200">
              <a:buFont typeface="Arial" panose="020B0604020202020204" pitchFamily="34" charset="0"/>
              <a:buChar char="•"/>
            </a:pPr>
            <a:r>
              <a:rPr lang="en-GB" sz="2400" dirty="0">
                <a:solidFill>
                  <a:prstClr val="black"/>
                </a:solidFill>
              </a:rPr>
              <a:t>They can be looked after </a:t>
            </a:r>
            <a:r>
              <a:rPr lang="en-GB" sz="2400" b="1" dirty="0">
                <a:solidFill>
                  <a:srgbClr val="990033"/>
                </a:solidFill>
              </a:rPr>
              <a:t>at home </a:t>
            </a:r>
            <a:r>
              <a:rPr lang="en-GB" sz="2400" dirty="0">
                <a:solidFill>
                  <a:prstClr val="black"/>
                </a:solidFill>
              </a:rPr>
              <a:t>or </a:t>
            </a:r>
            <a:r>
              <a:rPr lang="en-GB" sz="2400" b="1" dirty="0">
                <a:solidFill>
                  <a:srgbClr val="990033"/>
                </a:solidFill>
              </a:rPr>
              <a:t>away from home</a:t>
            </a:r>
          </a:p>
        </p:txBody>
      </p:sp>
      <p:cxnSp>
        <p:nvCxnSpPr>
          <p:cNvPr id="3" name="Straight Connector 2"/>
          <p:cNvCxnSpPr/>
          <p:nvPr/>
        </p:nvCxnSpPr>
        <p:spPr>
          <a:xfrm>
            <a:off x="611560" y="1087157"/>
            <a:ext cx="7992888" cy="0"/>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1032" y="188640"/>
            <a:ext cx="8712968" cy="707886"/>
          </a:xfrm>
          <a:prstGeom prst="rect">
            <a:avLst/>
          </a:prstGeom>
          <a:noFill/>
        </p:spPr>
        <p:txBody>
          <a:bodyPr wrap="square" rtlCol="0">
            <a:spAutoFit/>
          </a:bodyPr>
          <a:lstStyle/>
          <a:p>
            <a:r>
              <a:rPr lang="en-GB" sz="4000" b="1" dirty="0">
                <a:solidFill>
                  <a:srgbClr val="F79646"/>
                </a:solidFill>
              </a:rPr>
              <a:t>Looked After Children and Young People</a:t>
            </a:r>
            <a:endParaRPr lang="en-GB" sz="4000" b="1" dirty="0">
              <a:solidFill>
                <a:srgbClr val="F79646"/>
              </a:solidFill>
            </a:endParaRPr>
          </a:p>
        </p:txBody>
      </p:sp>
      <p:graphicFrame>
        <p:nvGraphicFramePr>
          <p:cNvPr id="7" name="Chart 6"/>
          <p:cNvGraphicFramePr/>
          <p:nvPr>
            <p:extLst>
              <p:ext uri="{D42A27DB-BD31-4B8C-83A1-F6EECF244321}">
                <p14:modId xmlns:p14="http://schemas.microsoft.com/office/powerpoint/2010/main" val="2894650926"/>
              </p:ext>
            </p:extLst>
          </p:nvPr>
        </p:nvGraphicFramePr>
        <p:xfrm>
          <a:off x="1424152" y="2331905"/>
          <a:ext cx="6257324" cy="337156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902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GB" sz="6000" b="1" dirty="0" smtClean="0">
                <a:solidFill>
                  <a:schemeClr val="accent6"/>
                </a:solidFill>
              </a:rPr>
              <a:t>These are our Children</a:t>
            </a:r>
            <a:endParaRPr lang="en-GB" sz="6000" b="1" dirty="0">
              <a:solidFill>
                <a:schemeClr val="accent6"/>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3316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624946" y="1484784"/>
            <a:ext cx="4292988" cy="4985980"/>
          </a:xfrm>
          <a:prstGeom prst="rect">
            <a:avLst/>
          </a:prstGeom>
          <a:noFill/>
        </p:spPr>
        <p:txBody>
          <a:bodyPr wrap="square" rtlCol="0">
            <a:spAutoFit/>
          </a:bodyPr>
          <a:lstStyle/>
          <a:p>
            <a:pPr algn="ctr"/>
            <a:r>
              <a:rPr lang="en-GB" sz="6000" b="1" dirty="0">
                <a:solidFill>
                  <a:prstClr val="black"/>
                </a:solidFill>
              </a:rPr>
              <a:t>16,041 </a:t>
            </a:r>
            <a:r>
              <a:rPr lang="en-GB" sz="6000" b="1" dirty="0">
                <a:solidFill>
                  <a:prstClr val="black"/>
                </a:solidFill>
              </a:rPr>
              <a:t>children</a:t>
            </a:r>
          </a:p>
          <a:p>
            <a:pPr algn="ctr"/>
            <a:endParaRPr lang="en-GB" b="1" dirty="0">
              <a:solidFill>
                <a:prstClr val="black"/>
              </a:solidFill>
            </a:endParaRPr>
          </a:p>
          <a:p>
            <a:pPr algn="ctr"/>
            <a:r>
              <a:rPr lang="en-GB" sz="6000" b="1" dirty="0">
                <a:solidFill>
                  <a:prstClr val="black"/>
                </a:solidFill>
              </a:rPr>
              <a:t>1.48% of Scottish children</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3901"/>
          <a:stretch/>
        </p:blipFill>
        <p:spPr>
          <a:xfrm>
            <a:off x="202124" y="1006296"/>
            <a:ext cx="4464496" cy="5663064"/>
          </a:xfrm>
          <a:prstGeom prst="rect">
            <a:avLst/>
          </a:prstGeom>
        </p:spPr>
      </p:pic>
      <p:pic>
        <p:nvPicPr>
          <p:cNvPr id="7" name="Picture 2" descr="https://encrypted-tbn0.gstatic.com/images?q=tbn:ANd9GcRFNlUuhElOT9fmkdam6BnYpmHgYZeW4qlFHlRONT3mui3khkZ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980727"/>
            <a:ext cx="4536504" cy="5529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11560" y="1087157"/>
            <a:ext cx="7992888" cy="0"/>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92960" y="116632"/>
            <a:ext cx="6867265" cy="646331"/>
          </a:xfrm>
          <a:prstGeom prst="rect">
            <a:avLst/>
          </a:prstGeom>
          <a:noFill/>
        </p:spPr>
        <p:txBody>
          <a:bodyPr wrap="none" rtlCol="0">
            <a:spAutoFit/>
          </a:bodyPr>
          <a:lstStyle/>
          <a:p>
            <a:r>
              <a:rPr lang="en-GB" sz="3600" b="1" dirty="0">
                <a:solidFill>
                  <a:srgbClr val="F79646"/>
                </a:solidFill>
              </a:rPr>
              <a:t>Becoming Looked After in Scotland</a:t>
            </a:r>
            <a:endParaRPr lang="en-GB" sz="3600" b="1" dirty="0">
              <a:solidFill>
                <a:srgbClr val="F79646"/>
              </a:solidFill>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6223365"/>
            <a:ext cx="1584176" cy="6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370382"/>
            <a:ext cx="1872208" cy="1872208"/>
          </a:xfrm>
          <a:prstGeom prst="rect">
            <a:avLst/>
          </a:prstGeom>
        </p:spPr>
      </p:pic>
      <p:pic>
        <p:nvPicPr>
          <p:cNvPr id="1026" name="Picture 2" descr="http://www.designofsignage.com/application/symbol/hands/image/600x600/hand-stop-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69" y="3523572"/>
            <a:ext cx="2468653" cy="24686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80432" y="1628800"/>
            <a:ext cx="4860000" cy="115212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2680432" y="4154046"/>
            <a:ext cx="540000" cy="11521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7540432" y="1628800"/>
            <a:ext cx="1369797" cy="1015663"/>
          </a:xfrm>
          <a:prstGeom prst="rect">
            <a:avLst/>
          </a:prstGeom>
          <a:noFill/>
        </p:spPr>
        <p:txBody>
          <a:bodyPr wrap="square" rtlCol="0">
            <a:spAutoFit/>
          </a:bodyPr>
          <a:lstStyle/>
          <a:p>
            <a:r>
              <a:rPr lang="en-GB" sz="2000" b="1" dirty="0">
                <a:solidFill>
                  <a:prstClr val="black"/>
                </a:solidFill>
              </a:rPr>
              <a:t>90%</a:t>
            </a:r>
            <a:endParaRPr lang="en-GB" sz="2000" b="1" dirty="0">
              <a:solidFill>
                <a:prstClr val="black"/>
              </a:solidFill>
            </a:endParaRPr>
          </a:p>
          <a:p>
            <a:r>
              <a:rPr lang="en-GB" sz="2000" b="1" dirty="0">
                <a:solidFill>
                  <a:prstClr val="black"/>
                </a:solidFill>
              </a:rPr>
              <a:t>Care &amp;</a:t>
            </a:r>
          </a:p>
          <a:p>
            <a:r>
              <a:rPr lang="en-GB" sz="2000" b="1" dirty="0">
                <a:solidFill>
                  <a:prstClr val="black"/>
                </a:solidFill>
              </a:rPr>
              <a:t>Protection</a:t>
            </a:r>
            <a:endParaRPr lang="en-GB" sz="2000" b="1" dirty="0">
              <a:solidFill>
                <a:prstClr val="black"/>
              </a:solidFill>
            </a:endParaRPr>
          </a:p>
        </p:txBody>
      </p:sp>
      <p:sp>
        <p:nvSpPr>
          <p:cNvPr id="15" name="TextBox 14"/>
          <p:cNvSpPr txBox="1"/>
          <p:nvPr/>
        </p:nvSpPr>
        <p:spPr>
          <a:xfrm>
            <a:off x="3320891" y="4581128"/>
            <a:ext cx="1944216" cy="400110"/>
          </a:xfrm>
          <a:prstGeom prst="rect">
            <a:avLst/>
          </a:prstGeom>
          <a:noFill/>
        </p:spPr>
        <p:txBody>
          <a:bodyPr wrap="square" rtlCol="0">
            <a:spAutoFit/>
          </a:bodyPr>
          <a:lstStyle/>
          <a:p>
            <a:r>
              <a:rPr lang="en-GB" sz="2000" b="1" dirty="0">
                <a:solidFill>
                  <a:prstClr val="black"/>
                </a:solidFill>
              </a:rPr>
              <a:t>10% Offence</a:t>
            </a:r>
            <a:endParaRPr lang="en-GB" sz="2000" b="1" dirty="0">
              <a:solidFill>
                <a:prstClr val="black"/>
              </a:solidFill>
            </a:endParaRPr>
          </a:p>
        </p:txBody>
      </p:sp>
    </p:spTree>
    <p:extLst>
      <p:ext uri="{BB962C8B-B14F-4D97-AF65-F5344CB8AC3E}">
        <p14:creationId xmlns:p14="http://schemas.microsoft.com/office/powerpoint/2010/main" val="4275022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P template H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1588</Words>
  <Application>Microsoft Office PowerPoint</Application>
  <PresentationFormat>On-screen Show (4:3)</PresentationFormat>
  <Paragraphs>180</Paragraphs>
  <Slides>28</Slides>
  <Notes>18</Notes>
  <HiddenSlides>0</HiddenSlides>
  <MMClips>1</MMClips>
  <ScaleCrop>false</ScaleCrop>
  <HeadingPairs>
    <vt:vector size="4" baseType="variant">
      <vt:variant>
        <vt:lpstr>Theme</vt:lpstr>
      </vt:variant>
      <vt:variant>
        <vt:i4>16</vt:i4>
      </vt:variant>
      <vt:variant>
        <vt:lpstr>Slide Titles</vt:lpstr>
      </vt:variant>
      <vt:variant>
        <vt:i4>28</vt:i4>
      </vt:variant>
    </vt:vector>
  </HeadingPairs>
  <TitlesOfParts>
    <vt:vector size="44" baseType="lpstr">
      <vt:lpstr>Office Theme</vt:lpstr>
      <vt:lpstr>CP template HIS</vt:lpstr>
      <vt:lpstr>1_Office Theme</vt:lpstr>
      <vt:lpstr>2_Office Theme</vt:lpstr>
      <vt:lpstr>3_Office Theme</vt:lpstr>
      <vt:lpstr>4_Office Theme</vt:lpstr>
      <vt:lpstr>5_Office Theme</vt:lpstr>
      <vt:lpstr>6_Office Theme</vt:lpstr>
      <vt:lpstr>7_Office Theme</vt:lpstr>
      <vt:lpstr>8_Office Theme</vt:lpstr>
      <vt:lpstr>13_Office Theme</vt:lpstr>
      <vt:lpstr>9_Office Theme</vt:lpstr>
      <vt:lpstr>10_Office Theme</vt:lpstr>
      <vt:lpstr>11_Office Theme</vt:lpstr>
      <vt:lpstr>12_Office Theme</vt:lpstr>
      <vt:lpstr>14_Office Theme</vt:lpstr>
      <vt:lpstr>Second Annual UK Knowledge Mobilisation Forum</vt:lpstr>
      <vt:lpstr>DunCan Dunlop</vt:lpstr>
      <vt:lpstr>PowerPoint Presentation</vt:lpstr>
      <vt:lpstr>Introduction</vt:lpstr>
      <vt:lpstr>PowerPoint Presentation</vt:lpstr>
      <vt:lpstr>Who Cares? Scotland</vt:lpstr>
      <vt:lpstr>PowerPoint Presentation</vt:lpstr>
      <vt:lpstr>These are our Children</vt:lpstr>
      <vt:lpstr>PowerPoint Presentation</vt:lpstr>
      <vt:lpstr>Outcomes over time</vt:lpstr>
      <vt:lpstr>From Everest to Harvard University</vt:lpstr>
      <vt:lpstr>Young people said</vt:lpstr>
      <vt:lpstr>PowerPoint Presentation</vt:lpstr>
      <vt:lpstr>The Love Children in  Care need</vt:lpstr>
      <vt:lpstr>PowerPoint Presentation</vt:lpstr>
      <vt:lpstr>CYP ACT  - ‘Act for Care’</vt:lpstr>
      <vt:lpstr>PowerPoint Presentation</vt:lpstr>
      <vt:lpstr>PowerPoint Presentation</vt:lpstr>
      <vt:lpstr>A Journey of Liberation?</vt:lpstr>
      <vt:lpstr>PowerPoint Presentation</vt:lpstr>
      <vt:lpstr>Improving lives of the care experienced  - An apolitical Issue</vt:lpstr>
      <vt:lpstr>Empowered - National advocacy Budget commitment 2015-16 </vt:lpstr>
      <vt:lpstr>Acceptance Needed</vt:lpstr>
      <vt:lpstr>150+ Positive Media Articles &amp; Broadcasts </vt:lpstr>
      <vt:lpstr>PowerPoint Presentation</vt:lpstr>
      <vt:lpstr>Empowerment = Ownership = Transformation</vt:lpstr>
      <vt:lpstr>Our Movement of Change Jamie Kinlochan  Kieran McWhirter  Shilla Zwizwai</vt:lpstr>
      <vt:lpstr>Our Asks of You </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Annual UK Knowledge Mobilisation Forum</dc:title>
  <dc:creator>Howe, Cathy</dc:creator>
  <cp:lastModifiedBy>Howe, Cathy</cp:lastModifiedBy>
  <cp:revision>3</cp:revision>
  <dcterms:created xsi:type="dcterms:W3CDTF">2015-05-07T09:23:14Z</dcterms:created>
  <dcterms:modified xsi:type="dcterms:W3CDTF">2015-05-07T09:29:41Z</dcterms:modified>
</cp:coreProperties>
</file>